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341" r:id="rId2"/>
    <p:sldId id="458" r:id="rId3"/>
    <p:sldId id="4667" r:id="rId4"/>
    <p:sldId id="480" r:id="rId5"/>
    <p:sldId id="437" r:id="rId6"/>
    <p:sldId id="383" r:id="rId7"/>
    <p:sldId id="445" r:id="rId8"/>
    <p:sldId id="446" r:id="rId9"/>
    <p:sldId id="447" r:id="rId10"/>
    <p:sldId id="448" r:id="rId11"/>
    <p:sldId id="449" r:id="rId12"/>
    <p:sldId id="450" r:id="rId13"/>
    <p:sldId id="451" r:id="rId14"/>
    <p:sldId id="452" r:id="rId15"/>
    <p:sldId id="453" r:id="rId16"/>
    <p:sldId id="425" r:id="rId17"/>
    <p:sldId id="426" r:id="rId18"/>
    <p:sldId id="427" r:id="rId19"/>
    <p:sldId id="428" r:id="rId20"/>
    <p:sldId id="429" r:id="rId21"/>
    <p:sldId id="430" r:id="rId22"/>
    <p:sldId id="431" r:id="rId23"/>
    <p:sldId id="432" r:id="rId24"/>
    <p:sldId id="481" r:id="rId25"/>
    <p:sldId id="482" r:id="rId26"/>
    <p:sldId id="483" r:id="rId27"/>
    <p:sldId id="484" r:id="rId28"/>
    <p:sldId id="485" r:id="rId29"/>
    <p:sldId id="486" r:id="rId30"/>
    <p:sldId id="488" r:id="rId31"/>
    <p:sldId id="475" r:id="rId32"/>
    <p:sldId id="476" r:id="rId33"/>
    <p:sldId id="489" r:id="rId34"/>
    <p:sldId id="490" r:id="rId35"/>
    <p:sldId id="461" r:id="rId36"/>
    <p:sldId id="4665" r:id="rId37"/>
    <p:sldId id="4666" r:id="rId38"/>
    <p:sldId id="4287" r:id="rId39"/>
  </p:sldIdLst>
  <p:sldSz cx="1219517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38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EDFE1"/>
    <a:srgbClr val="DBC05B"/>
    <a:srgbClr val="BFBFBF"/>
    <a:srgbClr val="D9D9D9"/>
    <a:srgbClr val="FFFFFF"/>
    <a:srgbClr val="C69135"/>
    <a:srgbClr val="000000"/>
    <a:srgbClr val="C57302"/>
    <a:srgbClr val="DE9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7" autoAdjust="0"/>
    <p:restoredTop sz="94231"/>
  </p:normalViewPr>
  <p:slideViewPr>
    <p:cSldViewPr showGuides="1">
      <p:cViewPr varScale="1">
        <p:scale>
          <a:sx n="62" d="100"/>
          <a:sy n="62" d="100"/>
        </p:scale>
        <p:origin x="828" y="52"/>
      </p:cViewPr>
      <p:guideLst>
        <p:guide orient="horz" pos="4319"/>
        <p:guide pos="3841"/>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E4FFA8-7E0C-4803-A4C6-3DDD6AB6E33B}" type="datetimeFigureOut">
              <a:rPr lang="zh-CN" altLang="en-US" smtClean="0"/>
              <a:t>2021/6/7</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7CD64D-B72C-4FF8-85BB-4AA899BC1DF5}"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B286D78-31DF-493B-968A-39C1B2506957}"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4A9E6F22-6E40-4BC8-ABC2-37093CDC7BF9}" type="slidenum">
              <a:rPr lang="zh-TW" altLang="en-US"/>
              <a:t>22</a:t>
            </a:fld>
            <a:endParaRPr lang="en-US" altLang="zh-TW" dirty="0"/>
          </a:p>
        </p:txBody>
      </p:sp>
      <p:sp>
        <p:nvSpPr>
          <p:cNvPr id="340994" name="Rectangle 2"/>
          <p:cNvSpPr>
            <a:spLocks noGrp="1" noRot="1" noChangeAspect="1" noChangeArrowheads="1" noTextEdit="1"/>
          </p:cNvSpPr>
          <p:nvPr>
            <p:ph type="sldImg"/>
          </p:nvPr>
        </p:nvSpPr>
        <p:spPr/>
      </p:sp>
      <p:sp>
        <p:nvSpPr>
          <p:cNvPr id="340995"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A9FF28A-8D04-4E57-8285-25BCEEECD1C1}" type="slidenum">
              <a:rPr lang="zh-TW" altLang="en-US"/>
              <a:t>23</a:t>
            </a:fld>
            <a:endParaRPr lang="en-US" altLang="zh-TW" dirty="0"/>
          </a:p>
        </p:txBody>
      </p:sp>
      <p:sp>
        <p:nvSpPr>
          <p:cNvPr id="342018" name="Rectangle 2"/>
          <p:cNvSpPr>
            <a:spLocks noGrp="1" noRot="1" noChangeAspect="1" noChangeArrowheads="1" noTextEdit="1"/>
          </p:cNvSpPr>
          <p:nvPr>
            <p:ph type="sldImg"/>
          </p:nvPr>
        </p:nvSpPr>
        <p:spPr/>
      </p:sp>
      <p:sp>
        <p:nvSpPr>
          <p:cNvPr id="342019"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EFAD553C-72F8-4D24-A9F5-35E9E6F162D8}" type="slidenum">
              <a:rPr lang="zh-TW" altLang="en-US" smtClean="0"/>
              <a:t>28</a:t>
            </a:fld>
            <a:endParaRPr lang="zh-TW"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505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710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18F03C3-53C1-4F10-8DAF-D1F318E96C6E}" type="slidenum">
              <a:rPr lang="zh-CN" altLang="en-US" smtClean="0"/>
              <a:pPr/>
              <a:t>38</a:t>
            </a:fld>
            <a:endParaRPr lang="zh-CN" altLang="en-US" dirty="0"/>
          </a:p>
        </p:txBody>
      </p:sp>
    </p:spTree>
    <p:extLst>
      <p:ext uri="{BB962C8B-B14F-4D97-AF65-F5344CB8AC3E}">
        <p14:creationId xmlns:p14="http://schemas.microsoft.com/office/powerpoint/2010/main" val="3312620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048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CN" altLang="en-US" dirty="0"/>
              <a:t>细胞、仿体实验 系统</a:t>
            </a:r>
            <a:endParaRPr lang="zh-TW" altLang="en-US" dirty="0"/>
          </a:p>
        </p:txBody>
      </p:sp>
      <p:sp>
        <p:nvSpPr>
          <p:cNvPr id="4" name="投影片編號版面配置區 3"/>
          <p:cNvSpPr>
            <a:spLocks noGrp="1"/>
          </p:cNvSpPr>
          <p:nvPr>
            <p:ph type="sldNum" sz="quarter" idx="10"/>
          </p:nvPr>
        </p:nvSpPr>
        <p:spPr/>
        <p:txBody>
          <a:bodyPr/>
          <a:lstStyle/>
          <a:p>
            <a:fld id="{A00C7A35-62A2-4D9D-A5DF-F87477D51DA6}" type="slidenum">
              <a:rPr lang="zh-TW" altLang="en-US" smtClean="0"/>
              <a:t>6</a:t>
            </a:fld>
            <a:endParaRPr lang="zh-TW"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r>
              <a:rPr lang="zh-CN" altLang="en-US" dirty="0"/>
              <a:t>以 黄耆 大枣 甘草 为例 ，以北黄耆 晋黄耆 功效之不同，川牛膝 怀牛膝</a:t>
            </a:r>
            <a:endParaRPr lang="zh-TW" altLang="en-US" dirty="0"/>
          </a:p>
        </p:txBody>
      </p:sp>
      <p:sp>
        <p:nvSpPr>
          <p:cNvPr id="4" name="投影片編號版面配置區 3"/>
          <p:cNvSpPr>
            <a:spLocks noGrp="1"/>
          </p:cNvSpPr>
          <p:nvPr>
            <p:ph type="sldNum" sz="quarter" idx="10"/>
          </p:nvPr>
        </p:nvSpPr>
        <p:spPr/>
        <p:txBody>
          <a:bodyPr/>
          <a:lstStyle/>
          <a:p>
            <a:fld id="{C382ED51-9D4C-422E-9E1A-ED4F63BC4C37}" type="slidenum">
              <a:rPr lang="zh-TW" altLang="en-US" smtClean="0"/>
              <a:t>16</a:t>
            </a:fld>
            <a:endParaRPr lang="zh-TW"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941727A6-A833-4108-8CF1-E50F44CE8899}" type="slidenum">
              <a:rPr lang="zh-TW" altLang="en-US"/>
              <a:t>17</a:t>
            </a:fld>
            <a:endParaRPr lang="en-US" altLang="zh-TW" dirty="0"/>
          </a:p>
        </p:txBody>
      </p:sp>
      <p:sp>
        <p:nvSpPr>
          <p:cNvPr id="327682" name="Rectangle 2"/>
          <p:cNvSpPr>
            <a:spLocks noGrp="1" noRot="1" noChangeAspect="1" noChangeArrowheads="1" noTextEdit="1"/>
          </p:cNvSpPr>
          <p:nvPr>
            <p:ph type="sldImg"/>
          </p:nvPr>
        </p:nvSpPr>
        <p:spPr/>
      </p:sp>
      <p:sp>
        <p:nvSpPr>
          <p:cNvPr id="327683"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221EC75-74FA-40D9-ACF8-A3AFF862A498}" type="slidenum">
              <a:rPr lang="zh-TW" altLang="en-US"/>
              <a:t>18</a:t>
            </a:fld>
            <a:endParaRPr lang="en-US" altLang="zh-TW" dirty="0"/>
          </a:p>
        </p:txBody>
      </p:sp>
      <p:sp>
        <p:nvSpPr>
          <p:cNvPr id="328706" name="Rectangle 2"/>
          <p:cNvSpPr>
            <a:spLocks noGrp="1" noRot="1" noChangeAspect="1" noChangeArrowheads="1" noTextEdit="1"/>
          </p:cNvSpPr>
          <p:nvPr>
            <p:ph type="sldImg"/>
          </p:nvPr>
        </p:nvSpPr>
        <p:spPr/>
      </p:sp>
      <p:sp>
        <p:nvSpPr>
          <p:cNvPr id="328707"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7DADEB2-5DE3-4713-8E5C-CD60D9DE99ED}" type="slidenum">
              <a:rPr lang="zh-TW" altLang="en-US"/>
              <a:t>19</a:t>
            </a:fld>
            <a:endParaRPr lang="en-US" altLang="zh-TW" dirty="0"/>
          </a:p>
        </p:txBody>
      </p:sp>
      <p:sp>
        <p:nvSpPr>
          <p:cNvPr id="329730" name="Rectangle 2"/>
          <p:cNvSpPr>
            <a:spLocks noGrp="1" noRot="1" noChangeAspect="1" noChangeArrowheads="1" noTextEdit="1"/>
          </p:cNvSpPr>
          <p:nvPr>
            <p:ph type="sldImg"/>
          </p:nvPr>
        </p:nvSpPr>
        <p:spPr/>
      </p:sp>
      <p:sp>
        <p:nvSpPr>
          <p:cNvPr id="329731"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243DDA34-C89C-4660-B2AD-9D2484C6734E}" type="slidenum">
              <a:rPr lang="zh-TW" altLang="en-US"/>
              <a:t>20</a:t>
            </a:fld>
            <a:endParaRPr lang="en-US" altLang="zh-TW" dirty="0"/>
          </a:p>
        </p:txBody>
      </p:sp>
      <p:sp>
        <p:nvSpPr>
          <p:cNvPr id="332802" name="Rectangle 2"/>
          <p:cNvSpPr>
            <a:spLocks noGrp="1" noRot="1" noChangeAspect="1" noChangeArrowheads="1" noTextEdit="1"/>
          </p:cNvSpPr>
          <p:nvPr>
            <p:ph type="sldImg"/>
          </p:nvPr>
        </p:nvSpPr>
        <p:spPr/>
      </p:sp>
      <p:sp>
        <p:nvSpPr>
          <p:cNvPr id="332803" name="Rectangle 3"/>
          <p:cNvSpPr>
            <a:spLocks noGrp="1" noChangeArrowheads="1"/>
          </p:cNvSpPr>
          <p:nvPr>
            <p:ph type="body" idx="1"/>
          </p:nvPr>
        </p:nvSpPr>
        <p:spPr/>
        <p:txBody>
          <a:bodyPr/>
          <a:lstStyle/>
          <a:p>
            <a:endParaRPr lang="zh-TW"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4C819E4-D813-4504-A15A-F49E45169F05}" type="slidenum">
              <a:rPr lang="zh-TW" altLang="en-US"/>
              <a:t>21</a:t>
            </a:fld>
            <a:endParaRPr lang="en-US" altLang="zh-TW" dirty="0"/>
          </a:p>
        </p:txBody>
      </p:sp>
      <p:sp>
        <p:nvSpPr>
          <p:cNvPr id="336898" name="Rectangle 2"/>
          <p:cNvSpPr>
            <a:spLocks noGrp="1" noRot="1" noChangeAspect="1" noChangeArrowheads="1" noTextEdit="1"/>
          </p:cNvSpPr>
          <p:nvPr>
            <p:ph type="sldImg"/>
          </p:nvPr>
        </p:nvSpPr>
        <p:spPr/>
      </p:sp>
      <p:sp>
        <p:nvSpPr>
          <p:cNvPr id="336899" name="Rectangle 3"/>
          <p:cNvSpPr>
            <a:spLocks noGrp="1" noChangeArrowheads="1"/>
          </p:cNvSpPr>
          <p:nvPr>
            <p:ph type="body" idx="1"/>
          </p:nvPr>
        </p:nvSpPr>
        <p:spPr/>
        <p:txBody>
          <a:bodyPr/>
          <a:lstStyle/>
          <a:p>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638" y="2130426"/>
            <a:ext cx="10365899" cy="1470025"/>
          </a:xfrm>
        </p:spPr>
        <p:txBody>
          <a:bodyPr/>
          <a:lstStyle/>
          <a:p>
            <a:r>
              <a:rPr lang="zh-CN" altLang="en-US"/>
              <a:t>单击此处编辑母版标题样式</a:t>
            </a:r>
          </a:p>
        </p:txBody>
      </p:sp>
      <p:sp>
        <p:nvSpPr>
          <p:cNvPr id="3" name="副标题 2"/>
          <p:cNvSpPr>
            <a:spLocks noGrp="1"/>
          </p:cNvSpPr>
          <p:nvPr>
            <p:ph type="subTitle" idx="1"/>
          </p:nvPr>
        </p:nvSpPr>
        <p:spPr>
          <a:xfrm>
            <a:off x="1829276" y="3886200"/>
            <a:ext cx="853662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92903" y="274639"/>
            <a:ext cx="3658553"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3012" y="274639"/>
            <a:ext cx="10776639"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20949" y="365125"/>
            <a:ext cx="6869358" cy="622300"/>
          </a:xfrm>
        </p:spPr>
        <p:txBody>
          <a:bodyPr vert="horz" lIns="91440" tIns="45720" rIns="91440" bIns="45720" rtlCol="0" anchor="b">
            <a:noAutofit/>
          </a:bodyPr>
          <a:lstStyle>
            <a:lvl1pPr>
              <a:defRPr lang="zh-CN" altLang="en-US" sz="3200" b="1" i="0" dirty="0">
                <a:solidFill>
                  <a:schemeClr val="tx1">
                    <a:lumMod val="85000"/>
                    <a:lumOff val="15000"/>
                  </a:schemeClr>
                </a:solidFill>
                <a:latin typeface="Microsoft YaHei" panose="020B0503020204020204" pitchFamily="34" charset="-122"/>
                <a:ea typeface="Microsoft YaHei" panose="020B0503020204020204" pitchFamily="34" charset="-122"/>
              </a:defRPr>
            </a:lvl1pPr>
          </a:lstStyle>
          <a:p>
            <a:pPr marL="0" lvl="0"/>
            <a:r>
              <a:rPr lang="en-US" altLang="en-US" dirty="0"/>
              <a:t>标题</a:t>
            </a:r>
            <a:endParaRPr lang="zh-CN" altLang="en-US" dirty="0"/>
          </a:p>
        </p:txBody>
      </p:sp>
      <p:pic>
        <p:nvPicPr>
          <p:cNvPr id="3" name="Picture 2"/>
          <p:cNvPicPr>
            <a:picLocks noChangeAspect="1"/>
          </p:cNvPicPr>
          <p:nvPr userDrawn="1"/>
        </p:nvPicPr>
        <p:blipFill>
          <a:blip r:embed="rId2" cstate="email"/>
          <a:stretch>
            <a:fillRect/>
          </a:stretch>
        </p:blipFill>
        <p:spPr>
          <a:xfrm>
            <a:off x="11144666" y="365125"/>
            <a:ext cx="670895" cy="670720"/>
          </a:xfrm>
          <a:prstGeom prst="rect">
            <a:avLst/>
          </a:prstGeom>
        </p:spPr>
      </p:pic>
    </p:spTree>
    <p:extLst>
      <p:ext uri="{BB962C8B-B14F-4D97-AF65-F5344CB8AC3E}">
        <p14:creationId xmlns:p14="http://schemas.microsoft.com/office/powerpoint/2010/main" val="19012041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20949" y="365125"/>
            <a:ext cx="6869358" cy="622300"/>
          </a:xfrm>
        </p:spPr>
        <p:txBody>
          <a:bodyPr vert="horz" lIns="91440" tIns="45720" rIns="91440" bIns="45720" rtlCol="0" anchor="b">
            <a:noAutofit/>
          </a:bodyPr>
          <a:lstStyle>
            <a:lvl1pPr>
              <a:defRPr lang="zh-CN" altLang="en-US" sz="3200" b="1" i="0" dirty="0">
                <a:solidFill>
                  <a:schemeClr val="tx1">
                    <a:lumMod val="85000"/>
                    <a:lumOff val="15000"/>
                  </a:schemeClr>
                </a:solidFill>
                <a:latin typeface="Microsoft YaHei" panose="020B0503020204020204" pitchFamily="34" charset="-122"/>
                <a:ea typeface="Microsoft YaHei" panose="020B0503020204020204" pitchFamily="34" charset="-122"/>
              </a:defRPr>
            </a:lvl1pPr>
          </a:lstStyle>
          <a:p>
            <a:pPr marL="0" lvl="0"/>
            <a:r>
              <a:rPr lang="en-US" altLang="en-US" dirty="0"/>
              <a:t>标题</a:t>
            </a:r>
            <a:endParaRPr lang="zh-CN" altLang="en-US" dirty="0"/>
          </a:p>
        </p:txBody>
      </p:sp>
      <p:pic>
        <p:nvPicPr>
          <p:cNvPr id="3" name="Picture 2"/>
          <p:cNvPicPr>
            <a:picLocks noChangeAspect="1"/>
          </p:cNvPicPr>
          <p:nvPr userDrawn="1"/>
        </p:nvPicPr>
        <p:blipFill>
          <a:blip r:embed="rId2" cstate="email"/>
          <a:stretch>
            <a:fillRect/>
          </a:stretch>
        </p:blipFill>
        <p:spPr>
          <a:xfrm>
            <a:off x="11144666" y="365125"/>
            <a:ext cx="670895" cy="670720"/>
          </a:xfrm>
          <a:prstGeom prst="rect">
            <a:avLst/>
          </a:prstGeom>
        </p:spPr>
      </p:pic>
    </p:spTree>
    <p:extLst>
      <p:ext uri="{BB962C8B-B14F-4D97-AF65-F5344CB8AC3E}">
        <p14:creationId xmlns:p14="http://schemas.microsoft.com/office/powerpoint/2010/main" val="2596507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A92C5F-519F-4B42-B7DB-74B490B7FB21}"/>
              </a:ext>
            </a:extLst>
          </p:cNvPr>
          <p:cNvSpPr/>
          <p:nvPr userDrawn="1"/>
        </p:nvSpPr>
        <p:spPr>
          <a:xfrm>
            <a:off x="0" y="1"/>
            <a:ext cx="12195175" cy="902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707" b="0" i="0" dirty="0">
              <a:ea typeface="STSong Regular" panose="02010600040101010101" pitchFamily="2" charset="-122"/>
            </a:endParaRPr>
          </a:p>
        </p:txBody>
      </p:sp>
      <p:sp>
        <p:nvSpPr>
          <p:cNvPr id="7" name="Text Placeholder 6">
            <a:extLst>
              <a:ext uri="{FF2B5EF4-FFF2-40B4-BE49-F238E27FC236}">
                <a16:creationId xmlns:a16="http://schemas.microsoft.com/office/drawing/2014/main" id="{6A24DB14-74E1-C045-A2AD-C15E484A2621}"/>
              </a:ext>
            </a:extLst>
          </p:cNvPr>
          <p:cNvSpPr>
            <a:spLocks noGrp="1"/>
          </p:cNvSpPr>
          <p:nvPr>
            <p:ph type="body" sz="quarter" idx="10"/>
          </p:nvPr>
        </p:nvSpPr>
        <p:spPr>
          <a:xfrm>
            <a:off x="770809" y="217896"/>
            <a:ext cx="9560838" cy="466923"/>
          </a:xfrm>
          <a:noFill/>
        </p:spPr>
        <p:txBody>
          <a:bodyPr wrap="square" lIns="0" tIns="0" rIns="0" bIns="0" rtlCol="0" anchor="ctr">
            <a:spAutoFit/>
          </a:bodyPr>
          <a:lstStyle>
            <a:lvl1pPr marL="0" indent="0">
              <a:buNone/>
              <a:defRPr lang="zh-CN" altLang="en-US" sz="3034" b="0" i="0" dirty="0">
                <a:solidFill>
                  <a:schemeClr val="bg1"/>
                </a:solidFill>
                <a:latin typeface="STSong Regular" panose="02010600040101010101" pitchFamily="2" charset="-122"/>
                <a:ea typeface="STSong Regular" panose="02010600040101010101" pitchFamily="2" charset="-122"/>
              </a:defRPr>
            </a:lvl1pPr>
          </a:lstStyle>
          <a:p>
            <a:pPr lvl="0" fontAlgn="base">
              <a:spcBef>
                <a:spcPct val="0"/>
              </a:spcBef>
              <a:spcAft>
                <a:spcPct val="0"/>
              </a:spcAft>
            </a:pPr>
            <a:r>
              <a:rPr kumimoji="1" lang="en-US" altLang="zh-CN" dirty="0"/>
              <a:t>Edit Master text</a:t>
            </a:r>
            <a:endParaRPr kumimoji="1" lang="zh-CN" altLang="en-US" dirty="0"/>
          </a:p>
        </p:txBody>
      </p:sp>
    </p:spTree>
    <p:extLst>
      <p:ext uri="{BB962C8B-B14F-4D97-AF65-F5344CB8AC3E}">
        <p14:creationId xmlns:p14="http://schemas.microsoft.com/office/powerpoint/2010/main" val="2162216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335" y="4406901"/>
            <a:ext cx="10365899"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335" y="2906713"/>
            <a:ext cx="1036589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3012" y="1600201"/>
            <a:ext cx="721759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3862" y="1600201"/>
            <a:ext cx="72175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759" y="274638"/>
            <a:ext cx="10975658"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759" y="1535113"/>
            <a:ext cx="538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759" y="2174875"/>
            <a:ext cx="538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980" y="1535113"/>
            <a:ext cx="539043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4980" y="2174875"/>
            <a:ext cx="539043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759" y="273050"/>
            <a:ext cx="4012129"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974" y="273051"/>
            <a:ext cx="681744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759" y="1435101"/>
            <a:ext cx="401212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0340" y="4800600"/>
            <a:ext cx="7317105"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90340" y="612775"/>
            <a:ext cx="731710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0340" y="5367338"/>
            <a:ext cx="731710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B3E24BF-67B8-48BD-9ABF-36DACBACC99B}" type="datetimeFigureOut">
              <a:rPr lang="zh-CN" altLang="en-US" smtClean="0"/>
              <a:t>2021/6/7</a:t>
            </a:fld>
            <a:endParaRPr lang="zh-CN" altLang="en-US" dirty="0"/>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1464AD9-C849-45B6-BBCC-5E990A5EEF54}" type="slidenum">
              <a:rPr lang="zh-CN" altLang="en-US" smtClean="0"/>
              <a:t>‹#›</a:t>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759" y="274638"/>
            <a:ext cx="10975658"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759" y="1600201"/>
            <a:ext cx="10975658"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759" y="6356351"/>
            <a:ext cx="284554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E24BF-67B8-48BD-9ABF-36DACBACC99B}" type="datetimeFigureOut">
              <a:rPr lang="zh-CN" altLang="en-US" smtClean="0"/>
              <a:t>2021/6/7</a:t>
            </a:fld>
            <a:endParaRPr lang="zh-CN" altLang="en-US" dirty="0"/>
          </a:p>
        </p:txBody>
      </p:sp>
      <p:sp>
        <p:nvSpPr>
          <p:cNvPr id="5" name="页脚占位符 4"/>
          <p:cNvSpPr>
            <a:spLocks noGrp="1"/>
          </p:cNvSpPr>
          <p:nvPr>
            <p:ph type="ftr" sz="quarter" idx="3"/>
          </p:nvPr>
        </p:nvSpPr>
        <p:spPr>
          <a:xfrm>
            <a:off x="4166685" y="6356351"/>
            <a:ext cx="386180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9875" y="6356351"/>
            <a:ext cx="284554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64AD9-C849-45B6-BBCC-5E990A5EEF54}"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42.jpeg"/><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wmf"/><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8172878" y="2"/>
            <a:ext cx="1884180" cy="941847"/>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p:spPr>
      </p:pic>
      <p:pic>
        <p:nvPicPr>
          <p:cNvPr id="7" name="图片 6"/>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9660651" y="1"/>
            <a:ext cx="3421345" cy="4098851"/>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l="22860" t="23467" r="64545" b="56491"/>
          <a:stretch>
            <a:fillRect/>
          </a:stretch>
        </p:blipFill>
        <p:spPr>
          <a:xfrm>
            <a:off x="7110504" y="126573"/>
            <a:ext cx="1831411" cy="18325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p:spPr>
      </p:pic>
      <p:pic>
        <p:nvPicPr>
          <p:cNvPr id="11" name="图片 10"/>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0126" t="30312" r="51245" b="40065"/>
          <a:stretch>
            <a:fillRect/>
          </a:stretch>
        </p:blipFill>
        <p:spPr>
          <a:xfrm>
            <a:off x="8167042" y="752478"/>
            <a:ext cx="2708668" cy="2708668"/>
          </a:xfrm>
          <a:custGeom>
            <a:avLst/>
            <a:gdLst>
              <a:gd name="connsiteX0" fmla="*/ 1027293 w 2031501"/>
              <a:gd name="connsiteY0" fmla="*/ 0 h 2031501"/>
              <a:gd name="connsiteX1" fmla="*/ 2031501 w 2031501"/>
              <a:gd name="connsiteY1" fmla="*/ 1027293 h 2031501"/>
              <a:gd name="connsiteX2" fmla="*/ 1004208 w 2031501"/>
              <a:gd name="connsiteY2" fmla="*/ 2031501 h 2031501"/>
              <a:gd name="connsiteX3" fmla="*/ 0 w 2031501"/>
              <a:gd name="connsiteY3" fmla="*/ 1004208 h 2031501"/>
              <a:gd name="connsiteX4" fmla="*/ 1027293 w 2031501"/>
              <a:gd name="connsiteY4" fmla="*/ 0 h 2031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1501" h="2031501">
                <a:moveTo>
                  <a:pt x="1027293" y="0"/>
                </a:moveTo>
                <a:lnTo>
                  <a:pt x="2031501" y="1027293"/>
                </a:lnTo>
                <a:lnTo>
                  <a:pt x="1004208" y="2031501"/>
                </a:lnTo>
                <a:lnTo>
                  <a:pt x="0" y="1004208"/>
                </a:lnTo>
                <a:lnTo>
                  <a:pt x="1027293" y="0"/>
                </a:lnTo>
                <a:close/>
              </a:path>
            </a:pathLst>
          </a:cu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rcRect l="19079" t="34136" r="75228" b="56812"/>
          <a:stretch>
            <a:fillRect/>
          </a:stretch>
        </p:blipFill>
        <p:spPr>
          <a:xfrm>
            <a:off x="6560782" y="1102126"/>
            <a:ext cx="827703" cy="827703"/>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p:spPr>
      </p:pic>
      <p:sp>
        <p:nvSpPr>
          <p:cNvPr id="14" name="矩形 13"/>
          <p:cNvSpPr/>
          <p:nvPr/>
        </p:nvSpPr>
        <p:spPr>
          <a:xfrm rot="2685974">
            <a:off x="10376571" y="2520100"/>
            <a:ext cx="1219200" cy="1219200"/>
          </a:xfrm>
          <a:prstGeom prst="rect">
            <a:avLst/>
          </a:pr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矩形 14"/>
          <p:cNvSpPr/>
          <p:nvPr/>
        </p:nvSpPr>
        <p:spPr>
          <a:xfrm rot="2685974">
            <a:off x="8722562" y="3231980"/>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rot="2657183">
            <a:off x="7184718" y="1788738"/>
            <a:ext cx="642029" cy="5421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矩形 16"/>
          <p:cNvSpPr/>
          <p:nvPr/>
        </p:nvSpPr>
        <p:spPr>
          <a:xfrm rot="2685974">
            <a:off x="6048599" y="1340051"/>
            <a:ext cx="340936" cy="34093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8" name="矩形 17"/>
          <p:cNvSpPr/>
          <p:nvPr/>
        </p:nvSpPr>
        <p:spPr>
          <a:xfrm rot="2685974">
            <a:off x="6019563" y="738468"/>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矩形 18"/>
          <p:cNvSpPr/>
          <p:nvPr/>
        </p:nvSpPr>
        <p:spPr>
          <a:xfrm rot="2685974">
            <a:off x="12267216" y="3630956"/>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0" name="矩形 19"/>
          <p:cNvSpPr/>
          <p:nvPr/>
        </p:nvSpPr>
        <p:spPr>
          <a:xfrm rot="2731766">
            <a:off x="7502217" y="2462356"/>
            <a:ext cx="1057708" cy="107258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矩形 20"/>
          <p:cNvSpPr/>
          <p:nvPr/>
        </p:nvSpPr>
        <p:spPr>
          <a:xfrm rot="2685974">
            <a:off x="6948683" y="3184033"/>
            <a:ext cx="438704" cy="43870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2" name="矩形 21"/>
          <p:cNvSpPr/>
          <p:nvPr/>
        </p:nvSpPr>
        <p:spPr>
          <a:xfrm rot="2685974">
            <a:off x="6562710" y="3320747"/>
            <a:ext cx="165275" cy="165275"/>
          </a:xfrm>
          <a:prstGeom prst="rect">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任意多边形 22"/>
          <p:cNvSpPr/>
          <p:nvPr/>
        </p:nvSpPr>
        <p:spPr>
          <a:xfrm rot="2680233">
            <a:off x="6744018" y="4872236"/>
            <a:ext cx="7191213" cy="6332337"/>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rgbClr val="1557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cxnSp>
        <p:nvCxnSpPr>
          <p:cNvPr id="24" name="直接连接符 23"/>
          <p:cNvCxnSpPr/>
          <p:nvPr/>
        </p:nvCxnSpPr>
        <p:spPr>
          <a:xfrm>
            <a:off x="10003066" y="3597144"/>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931589" y="3637361"/>
            <a:ext cx="4073316" cy="409124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5049195" y="7739065"/>
            <a:ext cx="4183523" cy="4083096"/>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75421" y="2780928"/>
            <a:ext cx="6341956" cy="769441"/>
          </a:xfrm>
          <a:prstGeom prst="rect">
            <a:avLst/>
          </a:prstGeom>
          <a:noFill/>
        </p:spPr>
        <p:txBody>
          <a:bodyPr wrap="square" rtlCol="0">
            <a:spAutoFit/>
          </a:bodyPr>
          <a:lstStyle/>
          <a:p>
            <a:r>
              <a:rPr lang="zh-CN" altLang="en-US" sz="4400" b="1">
                <a:solidFill>
                  <a:srgbClr val="0070C0"/>
                </a:solidFill>
                <a:latin typeface="微软雅黑" panose="020B0503020204020204" pitchFamily="34" charset="-122"/>
                <a:ea typeface="微软雅黑" panose="020B0503020204020204" pitchFamily="34" charset="-122"/>
              </a:rPr>
              <a:t>科学篇</a:t>
            </a:r>
            <a:endParaRPr lang="zh-CN" altLang="en-US" sz="4400" b="1" dirty="0">
              <a:solidFill>
                <a:srgbClr val="0070C0"/>
              </a:solidFill>
              <a:latin typeface="微软雅黑" panose="020B0503020204020204" pitchFamily="34" charset="-122"/>
              <a:ea typeface="微软雅黑" panose="020B0503020204020204" pitchFamily="34" charset="-122"/>
            </a:endParaRPr>
          </a:p>
        </p:txBody>
      </p:sp>
      <p:cxnSp>
        <p:nvCxnSpPr>
          <p:cNvPr id="30" name="直接连接符 29"/>
          <p:cNvCxnSpPr/>
          <p:nvPr/>
        </p:nvCxnSpPr>
        <p:spPr>
          <a:xfrm>
            <a:off x="502767" y="3874873"/>
            <a:ext cx="7779888"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502768" y="3880420"/>
            <a:ext cx="5502103" cy="48005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400">
              <a:solidFill>
                <a:srgbClr val="1557AE"/>
              </a:solidFill>
            </a:endParaRPr>
          </a:p>
        </p:txBody>
      </p:sp>
      <p:sp>
        <p:nvSpPr>
          <p:cNvPr id="32" name="矩形 31"/>
          <p:cNvSpPr/>
          <p:nvPr/>
        </p:nvSpPr>
        <p:spPr>
          <a:xfrm>
            <a:off x="502767" y="3909067"/>
            <a:ext cx="5478498" cy="420370"/>
          </a:xfrm>
          <a:prstGeom prst="rect">
            <a:avLst/>
          </a:prstGeom>
          <a:noFill/>
          <a:ln>
            <a:noFill/>
          </a:ln>
          <a:effectLst/>
        </p:spPr>
        <p:txBody>
          <a:bodyPr wrap="square">
            <a:spAutoFit/>
          </a:bodyPr>
          <a:lstStyle/>
          <a:p>
            <a:pPr algn="ctr"/>
            <a:r>
              <a:rPr lang="zh-CN" altLang="en-US" sz="2135" dirty="0">
                <a:solidFill>
                  <a:schemeClr val="bg1"/>
                </a:solidFill>
                <a:latin typeface="微软雅黑" panose="020B0503020204020204" pitchFamily="34" charset="-122"/>
                <a:ea typeface="微软雅黑" panose="020B0503020204020204" pitchFamily="34" charset="-122"/>
              </a:rPr>
              <a:t>常州金姆健康科技有限公司 朱珠</a:t>
            </a:r>
          </a:p>
        </p:txBody>
      </p:sp>
    </p:spTree>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fltVal val="0"/>
                                          </p:val>
                                        </p:tav>
                                        <p:tav tm="100000">
                                          <p:val>
                                            <p:strVal val="#ppt_h"/>
                                          </p:val>
                                        </p:tav>
                                      </p:tavLst>
                                    </p:anim>
                                    <p:anim calcmode="lin" valueType="num">
                                      <p:cBhvr>
                                        <p:cTn id="27" dur="1000" fill="hold"/>
                                        <p:tgtEl>
                                          <p:spTgt spid="11"/>
                                        </p:tgtEl>
                                        <p:attrNameLst>
                                          <p:attrName>style.rotation</p:attrName>
                                        </p:attrNameLst>
                                      </p:cBhvr>
                                      <p:tavLst>
                                        <p:tav tm="0">
                                          <p:val>
                                            <p:fltVal val="90"/>
                                          </p:val>
                                        </p:tav>
                                        <p:tav tm="100000">
                                          <p:val>
                                            <p:fltVal val="0"/>
                                          </p:val>
                                        </p:tav>
                                      </p:tavLst>
                                    </p:anim>
                                    <p:animEffect transition="in" filter="fade">
                                      <p:cBhvr>
                                        <p:cTn id="28" dur="1000"/>
                                        <p:tgtEl>
                                          <p:spTgt spid="11"/>
                                        </p:tgtEl>
                                      </p:cBhvr>
                                    </p:animEffect>
                                  </p:childTnLst>
                                </p:cTn>
                              </p:par>
                              <p:par>
                                <p:cTn id="29" presetID="31" presetClass="entr" presetSubtype="0" fill="hold" nodeType="withEffect">
                                  <p:stCondLst>
                                    <p:cond delay="40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1200" fill="hold"/>
                                        <p:tgtEl>
                                          <p:spTgt spid="15"/>
                                        </p:tgtEl>
                                        <p:attrNameLst>
                                          <p:attrName>ppt_w</p:attrName>
                                        </p:attrNameLst>
                                      </p:cBhvr>
                                      <p:tavLst>
                                        <p:tav tm="0">
                                          <p:val>
                                            <p:fltVal val="0"/>
                                          </p:val>
                                        </p:tav>
                                        <p:tav tm="100000">
                                          <p:val>
                                            <p:strVal val="#ppt_w"/>
                                          </p:val>
                                        </p:tav>
                                      </p:tavLst>
                                    </p:anim>
                                    <p:anim calcmode="lin" valueType="num">
                                      <p:cBhvr>
                                        <p:cTn id="44" dur="1200" fill="hold"/>
                                        <p:tgtEl>
                                          <p:spTgt spid="15"/>
                                        </p:tgtEl>
                                        <p:attrNameLst>
                                          <p:attrName>ppt_h</p:attrName>
                                        </p:attrNameLst>
                                      </p:cBhvr>
                                      <p:tavLst>
                                        <p:tav tm="0">
                                          <p:val>
                                            <p:fltVal val="0"/>
                                          </p:val>
                                        </p:tav>
                                        <p:tav tm="100000">
                                          <p:val>
                                            <p:strVal val="#ppt_h"/>
                                          </p:val>
                                        </p:tav>
                                      </p:tavLst>
                                    </p:anim>
                                    <p:anim calcmode="lin" valueType="num">
                                      <p:cBhvr>
                                        <p:cTn id="45" dur="1200" fill="hold"/>
                                        <p:tgtEl>
                                          <p:spTgt spid="15"/>
                                        </p:tgtEl>
                                        <p:attrNameLst>
                                          <p:attrName>style.rotation</p:attrName>
                                        </p:attrNameLst>
                                      </p:cBhvr>
                                      <p:tavLst>
                                        <p:tav tm="0">
                                          <p:val>
                                            <p:fltVal val="90"/>
                                          </p:val>
                                        </p:tav>
                                        <p:tav tm="100000">
                                          <p:val>
                                            <p:fltVal val="0"/>
                                          </p:val>
                                        </p:tav>
                                      </p:tavLst>
                                    </p:anim>
                                    <p:animEffect transition="in" filter="fade">
                                      <p:cBhvr>
                                        <p:cTn id="46" dur="1200"/>
                                        <p:tgtEl>
                                          <p:spTgt spid="15"/>
                                        </p:tgtEl>
                                      </p:cBhvr>
                                    </p:animEffect>
                                  </p:childTnLst>
                                </p:cTn>
                              </p:par>
                              <p:par>
                                <p:cTn id="47" presetID="31" presetClass="entr" presetSubtype="0" fill="hold" grpId="0" nodeType="withEffect">
                                  <p:stCondLst>
                                    <p:cond delay="30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style.rotation</p:attrName>
                                        </p:attrNameLst>
                                      </p:cBhvr>
                                      <p:tavLst>
                                        <p:tav tm="0">
                                          <p:val>
                                            <p:fltVal val="90"/>
                                          </p:val>
                                        </p:tav>
                                        <p:tav tm="100000">
                                          <p:val>
                                            <p:fltVal val="0"/>
                                          </p:val>
                                        </p:tav>
                                      </p:tavLst>
                                    </p:anim>
                                    <p:animEffect transition="in" filter="fade">
                                      <p:cBhvr>
                                        <p:cTn id="52" dur="1000"/>
                                        <p:tgtEl>
                                          <p:spTgt spid="1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fltVal val="0"/>
                                          </p:val>
                                        </p:tav>
                                        <p:tav tm="100000">
                                          <p:val>
                                            <p:strVal val="#ppt_w"/>
                                          </p:val>
                                        </p:tav>
                                      </p:tavLst>
                                    </p:anim>
                                    <p:anim calcmode="lin" valueType="num">
                                      <p:cBhvr>
                                        <p:cTn id="56" dur="1000" fill="hold"/>
                                        <p:tgtEl>
                                          <p:spTgt spid="17"/>
                                        </p:tgtEl>
                                        <p:attrNameLst>
                                          <p:attrName>ppt_h</p:attrName>
                                        </p:attrNameLst>
                                      </p:cBhvr>
                                      <p:tavLst>
                                        <p:tav tm="0">
                                          <p:val>
                                            <p:fltVal val="0"/>
                                          </p:val>
                                        </p:tav>
                                        <p:tav tm="100000">
                                          <p:val>
                                            <p:strVal val="#ppt_h"/>
                                          </p:val>
                                        </p:tav>
                                      </p:tavLst>
                                    </p:anim>
                                    <p:anim calcmode="lin" valueType="num">
                                      <p:cBhvr>
                                        <p:cTn id="57" dur="1000" fill="hold"/>
                                        <p:tgtEl>
                                          <p:spTgt spid="17"/>
                                        </p:tgtEl>
                                        <p:attrNameLst>
                                          <p:attrName>style.rotation</p:attrName>
                                        </p:attrNameLst>
                                      </p:cBhvr>
                                      <p:tavLst>
                                        <p:tav tm="0">
                                          <p:val>
                                            <p:fltVal val="90"/>
                                          </p:val>
                                        </p:tav>
                                        <p:tav tm="100000">
                                          <p:val>
                                            <p:fltVal val="0"/>
                                          </p:val>
                                        </p:tav>
                                      </p:tavLst>
                                    </p:anim>
                                    <p:animEffect transition="in" filter="fade">
                                      <p:cBhvr>
                                        <p:cTn id="58" dur="1000"/>
                                        <p:tgtEl>
                                          <p:spTgt spid="17"/>
                                        </p:tgtEl>
                                      </p:cBhvr>
                                    </p:animEffect>
                                  </p:childTnLst>
                                </p:cTn>
                              </p:par>
                              <p:par>
                                <p:cTn id="59" presetID="31" presetClass="entr" presetSubtype="0" fill="hold" grpId="0" nodeType="withEffect">
                                  <p:stCondLst>
                                    <p:cond delay="700"/>
                                  </p:stCondLst>
                                  <p:childTnLst>
                                    <p:set>
                                      <p:cBhvr>
                                        <p:cTn id="60" dur="1" fill="hold">
                                          <p:stCondLst>
                                            <p:cond delay="0"/>
                                          </p:stCondLst>
                                        </p:cTn>
                                        <p:tgtEl>
                                          <p:spTgt spid="18"/>
                                        </p:tgtEl>
                                        <p:attrNameLst>
                                          <p:attrName>style.visibility</p:attrName>
                                        </p:attrNameLst>
                                      </p:cBhvr>
                                      <p:to>
                                        <p:strVal val="visible"/>
                                      </p:to>
                                    </p:set>
                                    <p:anim calcmode="lin" valueType="num">
                                      <p:cBhvr>
                                        <p:cTn id="61" dur="1000" fill="hold"/>
                                        <p:tgtEl>
                                          <p:spTgt spid="18"/>
                                        </p:tgtEl>
                                        <p:attrNameLst>
                                          <p:attrName>ppt_w</p:attrName>
                                        </p:attrNameLst>
                                      </p:cBhvr>
                                      <p:tavLst>
                                        <p:tav tm="0">
                                          <p:val>
                                            <p:fltVal val="0"/>
                                          </p:val>
                                        </p:tav>
                                        <p:tav tm="100000">
                                          <p:val>
                                            <p:strVal val="#ppt_w"/>
                                          </p:val>
                                        </p:tav>
                                      </p:tavLst>
                                    </p:anim>
                                    <p:anim calcmode="lin" valueType="num">
                                      <p:cBhvr>
                                        <p:cTn id="62" dur="1000" fill="hold"/>
                                        <p:tgtEl>
                                          <p:spTgt spid="18"/>
                                        </p:tgtEl>
                                        <p:attrNameLst>
                                          <p:attrName>ppt_h</p:attrName>
                                        </p:attrNameLst>
                                      </p:cBhvr>
                                      <p:tavLst>
                                        <p:tav tm="0">
                                          <p:val>
                                            <p:fltVal val="0"/>
                                          </p:val>
                                        </p:tav>
                                        <p:tav tm="100000">
                                          <p:val>
                                            <p:strVal val="#ppt_h"/>
                                          </p:val>
                                        </p:tav>
                                      </p:tavLst>
                                    </p:anim>
                                    <p:anim calcmode="lin" valueType="num">
                                      <p:cBhvr>
                                        <p:cTn id="63" dur="1000" fill="hold"/>
                                        <p:tgtEl>
                                          <p:spTgt spid="18"/>
                                        </p:tgtEl>
                                        <p:attrNameLst>
                                          <p:attrName>style.rotation</p:attrName>
                                        </p:attrNameLst>
                                      </p:cBhvr>
                                      <p:tavLst>
                                        <p:tav tm="0">
                                          <p:val>
                                            <p:fltVal val="90"/>
                                          </p:val>
                                        </p:tav>
                                        <p:tav tm="100000">
                                          <p:val>
                                            <p:fltVal val="0"/>
                                          </p:val>
                                        </p:tav>
                                      </p:tavLst>
                                    </p:anim>
                                    <p:animEffect transition="in" filter="fade">
                                      <p:cBhvr>
                                        <p:cTn id="64" dur="1000"/>
                                        <p:tgtEl>
                                          <p:spTgt spid="18"/>
                                        </p:tgtEl>
                                      </p:cBhvr>
                                    </p:animEffect>
                                  </p:childTnLst>
                                </p:cTn>
                              </p:par>
                              <p:par>
                                <p:cTn id="65" presetID="31" presetClass="entr" presetSubtype="0" fill="hold" grpId="0" nodeType="withEffect">
                                  <p:stCondLst>
                                    <p:cond delay="2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1000" fill="hold"/>
                                        <p:tgtEl>
                                          <p:spTgt spid="19"/>
                                        </p:tgtEl>
                                        <p:attrNameLst>
                                          <p:attrName>ppt_w</p:attrName>
                                        </p:attrNameLst>
                                      </p:cBhvr>
                                      <p:tavLst>
                                        <p:tav tm="0">
                                          <p:val>
                                            <p:fltVal val="0"/>
                                          </p:val>
                                        </p:tav>
                                        <p:tav tm="100000">
                                          <p:val>
                                            <p:strVal val="#ppt_w"/>
                                          </p:val>
                                        </p:tav>
                                      </p:tavLst>
                                    </p:anim>
                                    <p:anim calcmode="lin" valueType="num">
                                      <p:cBhvr>
                                        <p:cTn id="68" dur="1000" fill="hold"/>
                                        <p:tgtEl>
                                          <p:spTgt spid="19"/>
                                        </p:tgtEl>
                                        <p:attrNameLst>
                                          <p:attrName>ppt_h</p:attrName>
                                        </p:attrNameLst>
                                      </p:cBhvr>
                                      <p:tavLst>
                                        <p:tav tm="0">
                                          <p:val>
                                            <p:fltVal val="0"/>
                                          </p:val>
                                        </p:tav>
                                        <p:tav tm="100000">
                                          <p:val>
                                            <p:strVal val="#ppt_h"/>
                                          </p:val>
                                        </p:tav>
                                      </p:tavLst>
                                    </p:anim>
                                    <p:anim calcmode="lin" valueType="num">
                                      <p:cBhvr>
                                        <p:cTn id="69" dur="1000" fill="hold"/>
                                        <p:tgtEl>
                                          <p:spTgt spid="19"/>
                                        </p:tgtEl>
                                        <p:attrNameLst>
                                          <p:attrName>style.rotation</p:attrName>
                                        </p:attrNameLst>
                                      </p:cBhvr>
                                      <p:tavLst>
                                        <p:tav tm="0">
                                          <p:val>
                                            <p:fltVal val="90"/>
                                          </p:val>
                                        </p:tav>
                                        <p:tav tm="100000">
                                          <p:val>
                                            <p:fltVal val="0"/>
                                          </p:val>
                                        </p:tav>
                                      </p:tavLst>
                                    </p:anim>
                                    <p:animEffect transition="in" filter="fade">
                                      <p:cBhvr>
                                        <p:cTn id="70" dur="1000"/>
                                        <p:tgtEl>
                                          <p:spTgt spid="19"/>
                                        </p:tgtEl>
                                      </p:cBhvr>
                                    </p:animEffect>
                                  </p:childTnLst>
                                </p:cTn>
                              </p:par>
                              <p:par>
                                <p:cTn id="71" presetID="31" presetClass="entr" presetSubtype="0"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p:cTn id="73" dur="1000" fill="hold"/>
                                        <p:tgtEl>
                                          <p:spTgt spid="20"/>
                                        </p:tgtEl>
                                        <p:attrNameLst>
                                          <p:attrName>ppt_w</p:attrName>
                                        </p:attrNameLst>
                                      </p:cBhvr>
                                      <p:tavLst>
                                        <p:tav tm="0">
                                          <p:val>
                                            <p:fltVal val="0"/>
                                          </p:val>
                                        </p:tav>
                                        <p:tav tm="100000">
                                          <p:val>
                                            <p:strVal val="#ppt_w"/>
                                          </p:val>
                                        </p:tav>
                                      </p:tavLst>
                                    </p:anim>
                                    <p:anim calcmode="lin" valueType="num">
                                      <p:cBhvr>
                                        <p:cTn id="74" dur="1000" fill="hold"/>
                                        <p:tgtEl>
                                          <p:spTgt spid="20"/>
                                        </p:tgtEl>
                                        <p:attrNameLst>
                                          <p:attrName>ppt_h</p:attrName>
                                        </p:attrNameLst>
                                      </p:cBhvr>
                                      <p:tavLst>
                                        <p:tav tm="0">
                                          <p:val>
                                            <p:fltVal val="0"/>
                                          </p:val>
                                        </p:tav>
                                        <p:tav tm="100000">
                                          <p:val>
                                            <p:strVal val="#ppt_h"/>
                                          </p:val>
                                        </p:tav>
                                      </p:tavLst>
                                    </p:anim>
                                    <p:anim calcmode="lin" valueType="num">
                                      <p:cBhvr>
                                        <p:cTn id="75" dur="1000" fill="hold"/>
                                        <p:tgtEl>
                                          <p:spTgt spid="20"/>
                                        </p:tgtEl>
                                        <p:attrNameLst>
                                          <p:attrName>style.rotation</p:attrName>
                                        </p:attrNameLst>
                                      </p:cBhvr>
                                      <p:tavLst>
                                        <p:tav tm="0">
                                          <p:val>
                                            <p:fltVal val="90"/>
                                          </p:val>
                                        </p:tav>
                                        <p:tav tm="100000">
                                          <p:val>
                                            <p:fltVal val="0"/>
                                          </p:val>
                                        </p:tav>
                                      </p:tavLst>
                                    </p:anim>
                                    <p:animEffect transition="in" filter="fade">
                                      <p:cBhvr>
                                        <p:cTn id="76" dur="1000"/>
                                        <p:tgtEl>
                                          <p:spTgt spid="20"/>
                                        </p:tgtEl>
                                      </p:cBhvr>
                                    </p:animEffect>
                                  </p:childTnLst>
                                </p:cTn>
                              </p:par>
                              <p:par>
                                <p:cTn id="77" presetID="31" presetClass="entr" presetSubtype="0" fill="hold" grpId="0" nodeType="withEffect">
                                  <p:stCondLst>
                                    <p:cond delay="300"/>
                                  </p:stCondLst>
                                  <p:childTnLst>
                                    <p:set>
                                      <p:cBhvr>
                                        <p:cTn id="78" dur="1" fill="hold">
                                          <p:stCondLst>
                                            <p:cond delay="0"/>
                                          </p:stCondLst>
                                        </p:cTn>
                                        <p:tgtEl>
                                          <p:spTgt spid="21"/>
                                        </p:tgtEl>
                                        <p:attrNameLst>
                                          <p:attrName>style.visibility</p:attrName>
                                        </p:attrNameLst>
                                      </p:cBhvr>
                                      <p:to>
                                        <p:strVal val="visible"/>
                                      </p:to>
                                    </p:set>
                                    <p:anim calcmode="lin" valueType="num">
                                      <p:cBhvr>
                                        <p:cTn id="79" dur="1000" fill="hold"/>
                                        <p:tgtEl>
                                          <p:spTgt spid="21"/>
                                        </p:tgtEl>
                                        <p:attrNameLst>
                                          <p:attrName>ppt_w</p:attrName>
                                        </p:attrNameLst>
                                      </p:cBhvr>
                                      <p:tavLst>
                                        <p:tav tm="0">
                                          <p:val>
                                            <p:fltVal val="0"/>
                                          </p:val>
                                        </p:tav>
                                        <p:tav tm="100000">
                                          <p:val>
                                            <p:strVal val="#ppt_w"/>
                                          </p:val>
                                        </p:tav>
                                      </p:tavLst>
                                    </p:anim>
                                    <p:anim calcmode="lin" valueType="num">
                                      <p:cBhvr>
                                        <p:cTn id="80" dur="1000" fill="hold"/>
                                        <p:tgtEl>
                                          <p:spTgt spid="21"/>
                                        </p:tgtEl>
                                        <p:attrNameLst>
                                          <p:attrName>ppt_h</p:attrName>
                                        </p:attrNameLst>
                                      </p:cBhvr>
                                      <p:tavLst>
                                        <p:tav tm="0">
                                          <p:val>
                                            <p:fltVal val="0"/>
                                          </p:val>
                                        </p:tav>
                                        <p:tav tm="100000">
                                          <p:val>
                                            <p:strVal val="#ppt_h"/>
                                          </p:val>
                                        </p:tav>
                                      </p:tavLst>
                                    </p:anim>
                                    <p:anim calcmode="lin" valueType="num">
                                      <p:cBhvr>
                                        <p:cTn id="81" dur="1000" fill="hold"/>
                                        <p:tgtEl>
                                          <p:spTgt spid="21"/>
                                        </p:tgtEl>
                                        <p:attrNameLst>
                                          <p:attrName>style.rotation</p:attrName>
                                        </p:attrNameLst>
                                      </p:cBhvr>
                                      <p:tavLst>
                                        <p:tav tm="0">
                                          <p:val>
                                            <p:fltVal val="90"/>
                                          </p:val>
                                        </p:tav>
                                        <p:tav tm="100000">
                                          <p:val>
                                            <p:fltVal val="0"/>
                                          </p:val>
                                        </p:tav>
                                      </p:tavLst>
                                    </p:anim>
                                    <p:animEffect transition="in" filter="fade">
                                      <p:cBhvr>
                                        <p:cTn id="82" dur="1000"/>
                                        <p:tgtEl>
                                          <p:spTgt spid="21"/>
                                        </p:tgtEl>
                                      </p:cBhvr>
                                    </p:animEffect>
                                  </p:childTnLst>
                                </p:cTn>
                              </p:par>
                              <p:par>
                                <p:cTn id="83" presetID="31"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p:cTn id="85" dur="1000" fill="hold"/>
                                        <p:tgtEl>
                                          <p:spTgt spid="22"/>
                                        </p:tgtEl>
                                        <p:attrNameLst>
                                          <p:attrName>ppt_w</p:attrName>
                                        </p:attrNameLst>
                                      </p:cBhvr>
                                      <p:tavLst>
                                        <p:tav tm="0">
                                          <p:val>
                                            <p:fltVal val="0"/>
                                          </p:val>
                                        </p:tav>
                                        <p:tav tm="100000">
                                          <p:val>
                                            <p:strVal val="#ppt_w"/>
                                          </p:val>
                                        </p:tav>
                                      </p:tavLst>
                                    </p:anim>
                                    <p:anim calcmode="lin" valueType="num">
                                      <p:cBhvr>
                                        <p:cTn id="86" dur="1000" fill="hold"/>
                                        <p:tgtEl>
                                          <p:spTgt spid="22"/>
                                        </p:tgtEl>
                                        <p:attrNameLst>
                                          <p:attrName>ppt_h</p:attrName>
                                        </p:attrNameLst>
                                      </p:cBhvr>
                                      <p:tavLst>
                                        <p:tav tm="0">
                                          <p:val>
                                            <p:fltVal val="0"/>
                                          </p:val>
                                        </p:tav>
                                        <p:tav tm="100000">
                                          <p:val>
                                            <p:strVal val="#ppt_h"/>
                                          </p:val>
                                        </p:tav>
                                      </p:tavLst>
                                    </p:anim>
                                    <p:anim calcmode="lin" valueType="num">
                                      <p:cBhvr>
                                        <p:cTn id="87" dur="1000" fill="hold"/>
                                        <p:tgtEl>
                                          <p:spTgt spid="22"/>
                                        </p:tgtEl>
                                        <p:attrNameLst>
                                          <p:attrName>style.rotation</p:attrName>
                                        </p:attrNameLst>
                                      </p:cBhvr>
                                      <p:tavLst>
                                        <p:tav tm="0">
                                          <p:val>
                                            <p:fltVal val="90"/>
                                          </p:val>
                                        </p:tav>
                                        <p:tav tm="100000">
                                          <p:val>
                                            <p:fltVal val="0"/>
                                          </p:val>
                                        </p:tav>
                                      </p:tavLst>
                                    </p:anim>
                                    <p:animEffect transition="in" filter="fade">
                                      <p:cBhvr>
                                        <p:cTn id="88" dur="1000"/>
                                        <p:tgtEl>
                                          <p:spTgt spid="22"/>
                                        </p:tgtEl>
                                      </p:cBhvr>
                                    </p:animEffect>
                                  </p:childTnLst>
                                </p:cTn>
                              </p:par>
                            </p:childTnLst>
                          </p:cTn>
                        </p:par>
                        <p:par>
                          <p:cTn id="89" fill="hold">
                            <p:stCondLst>
                              <p:cond delay="1000"/>
                            </p:stCondLst>
                            <p:childTnLst>
                              <p:par>
                                <p:cTn id="90" presetID="42" presetClass="entr" presetSubtype="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1000" fill="hold"/>
                                        <p:tgtEl>
                                          <p:spTgt spid="25"/>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1000"/>
                                        <p:tgtEl>
                                          <p:spTgt spid="24"/>
                                        </p:tgtEl>
                                      </p:cBhvr>
                                    </p:animEffect>
                                    <p:anim calcmode="lin" valueType="num">
                                      <p:cBhvr>
                                        <p:cTn id="103" dur="1000" fill="hold"/>
                                        <p:tgtEl>
                                          <p:spTgt spid="24"/>
                                        </p:tgtEl>
                                        <p:attrNameLst>
                                          <p:attrName>ppt_x</p:attrName>
                                        </p:attrNameLst>
                                      </p:cBhvr>
                                      <p:tavLst>
                                        <p:tav tm="0">
                                          <p:val>
                                            <p:strVal val="#ppt_x"/>
                                          </p:val>
                                        </p:tav>
                                        <p:tav tm="100000">
                                          <p:val>
                                            <p:strVal val="#ppt_x"/>
                                          </p:val>
                                        </p:tav>
                                      </p:tavLst>
                                    </p:anim>
                                    <p:anim calcmode="lin" valueType="num">
                                      <p:cBhvr>
                                        <p:cTn id="104" dur="1000" fill="hold"/>
                                        <p:tgtEl>
                                          <p:spTgt spid="24"/>
                                        </p:tgtEl>
                                        <p:attrNameLst>
                                          <p:attrName>ppt_y</p:attrName>
                                        </p:attrNameLst>
                                      </p:cBhvr>
                                      <p:tavLst>
                                        <p:tav tm="0">
                                          <p:val>
                                            <p:strVal val="#ppt_y+.1"/>
                                          </p:val>
                                        </p:tav>
                                        <p:tav tm="100000">
                                          <p:val>
                                            <p:strVal val="#ppt_y"/>
                                          </p:val>
                                        </p:tav>
                                      </p:tavLst>
                                    </p:anim>
                                  </p:childTnLst>
                                </p:cTn>
                              </p:par>
                            </p:childTnLst>
                          </p:cTn>
                        </p:par>
                        <p:par>
                          <p:cTn id="105" fill="hold">
                            <p:stCondLst>
                              <p:cond delay="2000"/>
                            </p:stCondLst>
                            <p:childTnLst>
                              <p:par>
                                <p:cTn id="106" presetID="41" presetClass="entr" presetSubtype="0" fill="hold" grpId="0" nodeType="afterEffect">
                                  <p:stCondLst>
                                    <p:cond delay="0"/>
                                  </p:stCondLst>
                                  <p:iterate type="lt">
                                    <p:tmPct val="10000"/>
                                  </p:iterate>
                                  <p:childTnLst>
                                    <p:set>
                                      <p:cBhvr>
                                        <p:cTn id="107" dur="1" fill="hold">
                                          <p:stCondLst>
                                            <p:cond delay="0"/>
                                          </p:stCondLst>
                                        </p:cTn>
                                        <p:tgtEl>
                                          <p:spTgt spid="28"/>
                                        </p:tgtEl>
                                        <p:attrNameLst>
                                          <p:attrName>style.visibility</p:attrName>
                                        </p:attrNameLst>
                                      </p:cBhvr>
                                      <p:to>
                                        <p:strVal val="visible"/>
                                      </p:to>
                                    </p:set>
                                    <p:anim calcmode="lin" valueType="num">
                                      <p:cBhvr>
                                        <p:cTn id="108"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09" dur="500" fill="hold"/>
                                        <p:tgtEl>
                                          <p:spTgt spid="28"/>
                                        </p:tgtEl>
                                        <p:attrNameLst>
                                          <p:attrName>ppt_y</p:attrName>
                                        </p:attrNameLst>
                                      </p:cBhvr>
                                      <p:tavLst>
                                        <p:tav tm="0">
                                          <p:val>
                                            <p:strVal val="#ppt_y"/>
                                          </p:val>
                                        </p:tav>
                                        <p:tav tm="100000">
                                          <p:val>
                                            <p:strVal val="#ppt_y"/>
                                          </p:val>
                                        </p:tav>
                                      </p:tavLst>
                                    </p:anim>
                                    <p:anim calcmode="lin" valueType="num">
                                      <p:cBhvr>
                                        <p:cTn id="110"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11"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112" dur="500" tmFilter="0,0; .5, 1; 1, 1"/>
                                        <p:tgtEl>
                                          <p:spTgt spid="28"/>
                                        </p:tgtEl>
                                      </p:cBhvr>
                                    </p:animEffect>
                                  </p:childTnLst>
                                </p:cTn>
                              </p:par>
                            </p:childTnLst>
                          </p:cTn>
                        </p:par>
                        <p:par>
                          <p:cTn id="113" fill="hold">
                            <p:stCondLst>
                              <p:cond delay="2600"/>
                            </p:stCondLst>
                            <p:childTnLst>
                              <p:par>
                                <p:cTn id="114" presetID="22" presetClass="entr" presetSubtype="8" fill="hold" nodeType="afterEffect">
                                  <p:stCondLst>
                                    <p:cond delay="0"/>
                                  </p:stCondLst>
                                  <p:childTnLst>
                                    <p:set>
                                      <p:cBhvr>
                                        <p:cTn id="115" dur="1" fill="hold">
                                          <p:stCondLst>
                                            <p:cond delay="0"/>
                                          </p:stCondLst>
                                        </p:cTn>
                                        <p:tgtEl>
                                          <p:spTgt spid="30"/>
                                        </p:tgtEl>
                                        <p:attrNameLst>
                                          <p:attrName>style.visibility</p:attrName>
                                        </p:attrNameLst>
                                      </p:cBhvr>
                                      <p:to>
                                        <p:strVal val="visible"/>
                                      </p:to>
                                    </p:set>
                                    <p:animEffect transition="in" filter="wipe(left)">
                                      <p:cBhvr>
                                        <p:cTn id="116" dur="500"/>
                                        <p:tgtEl>
                                          <p:spTgt spid="30"/>
                                        </p:tgtEl>
                                      </p:cBhvr>
                                    </p:animEffect>
                                  </p:childTnLst>
                                </p:cTn>
                              </p:par>
                            </p:childTnLst>
                          </p:cTn>
                        </p:par>
                        <p:par>
                          <p:cTn id="117" fill="hold">
                            <p:stCondLst>
                              <p:cond delay="3100"/>
                            </p:stCondLst>
                            <p:childTnLst>
                              <p:par>
                                <p:cTn id="118" presetID="22" presetClass="entr" presetSubtype="2" fill="hold" grpId="0" nodeType="afterEffect">
                                  <p:stCondLst>
                                    <p:cond delay="0"/>
                                  </p:stCondLst>
                                  <p:childTnLst>
                                    <p:set>
                                      <p:cBhvr>
                                        <p:cTn id="119" dur="1" fill="hold">
                                          <p:stCondLst>
                                            <p:cond delay="0"/>
                                          </p:stCondLst>
                                        </p:cTn>
                                        <p:tgtEl>
                                          <p:spTgt spid="31"/>
                                        </p:tgtEl>
                                        <p:attrNameLst>
                                          <p:attrName>style.visibility</p:attrName>
                                        </p:attrNameLst>
                                      </p:cBhvr>
                                      <p:to>
                                        <p:strVal val="visible"/>
                                      </p:to>
                                    </p:set>
                                    <p:animEffect transition="in" filter="wipe(right)">
                                      <p:cBhvr>
                                        <p:cTn id="120" dur="500"/>
                                        <p:tgtEl>
                                          <p:spTgt spid="31"/>
                                        </p:tgtEl>
                                      </p:cBhvr>
                                    </p:animEffect>
                                  </p:childTnLst>
                                </p:cTn>
                              </p:par>
                            </p:childTnLst>
                          </p:cTn>
                        </p:par>
                        <p:par>
                          <p:cTn id="121" fill="hold">
                            <p:stCondLst>
                              <p:cond delay="3600"/>
                            </p:stCondLst>
                            <p:childTnLst>
                              <p:par>
                                <p:cTn id="122" presetID="53" presetClass="entr" presetSubtype="16" fill="hold" grpId="0" nodeType="afterEffect">
                                  <p:stCondLst>
                                    <p:cond delay="0"/>
                                  </p:stCondLst>
                                  <p:childTnLst>
                                    <p:set>
                                      <p:cBhvr>
                                        <p:cTn id="123" dur="1" fill="hold">
                                          <p:stCondLst>
                                            <p:cond delay="0"/>
                                          </p:stCondLst>
                                        </p:cTn>
                                        <p:tgtEl>
                                          <p:spTgt spid="32"/>
                                        </p:tgtEl>
                                        <p:attrNameLst>
                                          <p:attrName>style.visibility</p:attrName>
                                        </p:attrNameLst>
                                      </p:cBhvr>
                                      <p:to>
                                        <p:strVal val="visible"/>
                                      </p:to>
                                    </p:set>
                                    <p:anim calcmode="lin" valueType="num">
                                      <p:cBhvr>
                                        <p:cTn id="124" dur="500" fill="hold"/>
                                        <p:tgtEl>
                                          <p:spTgt spid="32"/>
                                        </p:tgtEl>
                                        <p:attrNameLst>
                                          <p:attrName>ppt_w</p:attrName>
                                        </p:attrNameLst>
                                      </p:cBhvr>
                                      <p:tavLst>
                                        <p:tav tm="0">
                                          <p:val>
                                            <p:fltVal val="0"/>
                                          </p:val>
                                        </p:tav>
                                        <p:tav tm="100000">
                                          <p:val>
                                            <p:strVal val="#ppt_w"/>
                                          </p:val>
                                        </p:tav>
                                      </p:tavLst>
                                    </p:anim>
                                    <p:anim calcmode="lin" valueType="num">
                                      <p:cBhvr>
                                        <p:cTn id="125" dur="500" fill="hold"/>
                                        <p:tgtEl>
                                          <p:spTgt spid="32"/>
                                        </p:tgtEl>
                                        <p:attrNameLst>
                                          <p:attrName>ppt_h</p:attrName>
                                        </p:attrNameLst>
                                      </p:cBhvr>
                                      <p:tavLst>
                                        <p:tav tm="0">
                                          <p:val>
                                            <p:fltVal val="0"/>
                                          </p:val>
                                        </p:tav>
                                        <p:tav tm="100000">
                                          <p:val>
                                            <p:strVal val="#ppt_h"/>
                                          </p:val>
                                        </p:tav>
                                      </p:tavLst>
                                    </p:anim>
                                    <p:animEffect transition="in" filter="fade">
                                      <p:cBhvr>
                                        <p:cTn id="1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8" grpId="0"/>
      <p:bldP spid="31" grpId="0" animBg="1"/>
      <p:bldP spid="3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b="0" dirty="0"/>
              <a:t>临床实验</a:t>
            </a:r>
            <a:r>
              <a:rPr lang="en-US" altLang="zh-TW" sz="3600" b="0" dirty="0"/>
              <a:t>:</a:t>
            </a:r>
            <a:r>
              <a:rPr lang="zh-CN" altLang="en-US" sz="3600" b="0" dirty="0"/>
              <a:t> </a:t>
            </a:r>
            <a:r>
              <a:rPr lang="zh-CN" altLang="en-US" sz="3600" dirty="0"/>
              <a:t>肝功能与谐波分析</a:t>
            </a:r>
            <a:endParaRPr lang="en-US" altLang="zh-TW" sz="3600" dirty="0">
              <a:latin typeface="黑体" panose="02010609060101010101" pitchFamily="49" charset="-122"/>
              <a:ea typeface="黑体" panose="02010609060101010101" pitchFamily="49" charset="-122"/>
            </a:endParaRPr>
          </a:p>
        </p:txBody>
      </p:sp>
      <p:pic>
        <p:nvPicPr>
          <p:cNvPr id="3" name="Picture 4"/>
          <p:cNvPicPr>
            <a:picLocks noChangeAspect="1"/>
          </p:cNvPicPr>
          <p:nvPr/>
        </p:nvPicPr>
        <p:blipFill>
          <a:blip r:embed="rId2" cstate="print">
            <a:extLst>
              <a:ext uri="{28A0092B-C50C-407E-A947-70E740481C1C}">
                <a14:useLocalDpi xmlns:a14="http://schemas.microsoft.com/office/drawing/2010/main" val="0"/>
              </a:ext>
            </a:extLst>
          </a:blip>
          <a:srcRect b="30309"/>
          <a:stretch>
            <a:fillRect/>
          </a:stretch>
        </p:blipFill>
        <p:spPr bwMode="auto">
          <a:xfrm>
            <a:off x="2353171" y="1124744"/>
            <a:ext cx="7272808" cy="54145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b="0" dirty="0"/>
              <a:t>临床实验</a:t>
            </a:r>
            <a:r>
              <a:rPr lang="en-US" altLang="zh-TW" sz="3600" b="0" dirty="0"/>
              <a:t>:</a:t>
            </a:r>
            <a:r>
              <a:rPr lang="zh-TW" altLang="en-US" sz="3600" b="0" dirty="0"/>
              <a:t> </a:t>
            </a:r>
            <a:r>
              <a:rPr lang="zh-TW" altLang="en-US" sz="3600" dirty="0"/>
              <a:t>肺</a:t>
            </a:r>
            <a:r>
              <a:rPr lang="zh-CN" altLang="en-US" sz="3600" dirty="0"/>
              <a:t>功能与谐波分析</a:t>
            </a:r>
            <a:endParaRPr lang="en-US" altLang="zh-TW" sz="3600" dirty="0">
              <a:latin typeface="黑体" panose="02010609060101010101" pitchFamily="49" charset="-122"/>
              <a:ea typeface="黑体" panose="02010609060101010101" pitchFamily="49" charset="-122"/>
            </a:endParaRPr>
          </a:p>
        </p:txBody>
      </p:sp>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9115" y="1196752"/>
            <a:ext cx="8064896" cy="5875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dirty="0"/>
              <a:t>针灸研究</a:t>
            </a:r>
            <a:endParaRPr lang="en-US" altLang="zh-TW" sz="3600" dirty="0"/>
          </a:p>
        </p:txBody>
      </p:sp>
      <p:sp>
        <p:nvSpPr>
          <p:cNvPr id="3" name="內容版面配置區 2"/>
          <p:cNvSpPr txBox="1"/>
          <p:nvPr/>
        </p:nvSpPr>
        <p:spPr>
          <a:xfrm>
            <a:off x="1244313" y="1499818"/>
            <a:ext cx="3989177" cy="231616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TW" altLang="en-US" sz="2800" dirty="0">
                <a:solidFill>
                  <a:srgbClr val="0070C0"/>
                </a:solidFill>
                <a:latin typeface="黑体" panose="02010609060101010101" pitchFamily="49" charset="-122"/>
                <a:ea typeface="黑体" panose="02010609060101010101" pitchFamily="49" charset="-122"/>
              </a:rPr>
              <a:t>足三里</a:t>
            </a:r>
            <a:r>
              <a:rPr lang="en-US" altLang="zh-TW" sz="2800" dirty="0">
                <a:solidFill>
                  <a:srgbClr val="0070C0"/>
                </a:solidFill>
                <a:latin typeface="黑体" panose="02010609060101010101" pitchFamily="49" charset="-122"/>
                <a:ea typeface="黑体" panose="02010609060101010101" pitchFamily="49" charset="-122"/>
              </a:rPr>
              <a:t>(St-36)</a:t>
            </a:r>
          </a:p>
          <a:p>
            <a:pPr lvl="1">
              <a:buFont typeface="Arial" panose="020B0604020202020204" pitchFamily="34" charset="0"/>
              <a:buChar char="•"/>
            </a:pPr>
            <a:r>
              <a:rPr lang="zh-TW" altLang="en-US" sz="2400" dirty="0">
                <a:latin typeface="黑体" panose="02010609060101010101" pitchFamily="49" charset="-122"/>
                <a:ea typeface="黑体" panose="02010609060101010101" pitchFamily="49" charset="-122"/>
              </a:rPr>
              <a:t>胃经</a:t>
            </a:r>
            <a:endParaRPr lang="en-US" altLang="zh-TW" sz="2400" dirty="0">
              <a:latin typeface="黑体" panose="02010609060101010101" pitchFamily="49" charset="-122"/>
              <a:ea typeface="黑体" panose="02010609060101010101" pitchFamily="49" charset="-122"/>
            </a:endParaRPr>
          </a:p>
          <a:p>
            <a:pPr lvl="1">
              <a:buFont typeface="Arial" panose="020B0604020202020204" pitchFamily="34" charset="0"/>
              <a:buChar char="•"/>
            </a:pPr>
            <a:r>
              <a:rPr lang="zh-CN" altLang="en-US" sz="2400" dirty="0">
                <a:latin typeface="黑体" panose="02010609060101010101" pitchFamily="49" charset="-122"/>
                <a:ea typeface="黑体" panose="02010609060101010101" pitchFamily="49" charset="-122"/>
              </a:rPr>
              <a:t>调理脾胃，和肠消滞，清热化湿，降逆利气，扶正培元</a:t>
            </a:r>
            <a:endParaRPr lang="zh-TW" altLang="en-US" sz="2400" dirty="0">
              <a:latin typeface="黑体" panose="02010609060101010101" pitchFamily="49" charset="-122"/>
              <a:ea typeface="黑体" panose="02010609060101010101" pitchFamily="49" charset="-122"/>
            </a:endParaRPr>
          </a:p>
        </p:txBody>
      </p:sp>
      <p:pic>
        <p:nvPicPr>
          <p:cNvPr id="4" name="圖片 3" descr="足三里.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9595" y="1124744"/>
            <a:ext cx="4536504" cy="5429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a:spLocks noChangeArrowheads="1"/>
          </p:cNvSpPr>
          <p:nvPr/>
        </p:nvSpPr>
        <p:spPr bwMode="auto">
          <a:xfrm>
            <a:off x="1244313" y="4725144"/>
            <a:ext cx="45656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lang="en-US" altLang="zh-TW" sz="1600" b="0" dirty="0">
                <a:solidFill>
                  <a:schemeClr val="tx1"/>
                </a:solidFill>
                <a:latin typeface="Arial" panose="020B0604020202020204" pitchFamily="34" charset="0"/>
              </a:rPr>
              <a:t>W. K. Wang, T. L. Hsu, H. C. Chang and Y. Y. Wang Lin, “Effect of acupuncture at </a:t>
            </a:r>
            <a:r>
              <a:rPr lang="en-US" altLang="zh-TW" sz="1600" b="0" dirty="0" err="1">
                <a:solidFill>
                  <a:schemeClr val="tx1"/>
                </a:solidFill>
                <a:latin typeface="Arial" panose="020B0604020202020204" pitchFamily="34" charset="0"/>
              </a:rPr>
              <a:t>Tsu</a:t>
            </a:r>
            <a:r>
              <a:rPr lang="en-US" altLang="zh-TW" sz="1600" b="0" dirty="0">
                <a:solidFill>
                  <a:schemeClr val="tx1"/>
                </a:solidFill>
                <a:latin typeface="Arial" panose="020B0604020202020204" pitchFamily="34" charset="0"/>
              </a:rPr>
              <a:t> San Li (St-36) on the pulse spectrum,“ Am. J. Chin. Med., 23: 121-130, 1995</a:t>
            </a:r>
            <a:endParaRPr lang="zh-TW" altLang="en-US" sz="1600" b="0" dirty="0">
              <a:solidFill>
                <a:schemeClr val="tx1"/>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cs typeface="宋体" panose="02010600030101010101" pitchFamily="2" charset="-122"/>
              </a:rPr>
              <a:t>把脉与十二经络的定量</a:t>
            </a:r>
            <a:endParaRPr lang="en-US" altLang="zh-TW" sz="3600" dirty="0">
              <a:latin typeface="黑体" panose="02010609060101010101" pitchFamily="49" charset="-122"/>
              <a:ea typeface="黑体" panose="02010609060101010101" pitchFamily="49" charset="-122"/>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357" y="1248310"/>
            <a:ext cx="3452393" cy="494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5887" y="1489304"/>
            <a:ext cx="3609812" cy="173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6741" y="1472644"/>
            <a:ext cx="3637470" cy="174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向右箭號 3"/>
          <p:cNvSpPr/>
          <p:nvPr/>
        </p:nvSpPr>
        <p:spPr>
          <a:xfrm rot="18357697" flipV="1">
            <a:off x="3724944" y="2772174"/>
            <a:ext cx="1404739" cy="38157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defRPr/>
            </a:pPr>
            <a:endParaRPr lang="zh-TW" altLang="en-US">
              <a:solidFill>
                <a:srgbClr val="FFFFFF"/>
              </a:solidFill>
              <a:latin typeface="Times New Roman" panose="02020603050405020304" pitchFamily="18" charset="0"/>
              <a:ea typeface="PMingLiU" panose="02020500000000000000" pitchFamily="18" charset="-120"/>
            </a:endParaRPr>
          </a:p>
        </p:txBody>
      </p:sp>
      <p:sp>
        <p:nvSpPr>
          <p:cNvPr id="7" name="矩形 10"/>
          <p:cNvSpPr>
            <a:spLocks noChangeArrowheads="1"/>
          </p:cNvSpPr>
          <p:nvPr/>
        </p:nvSpPr>
        <p:spPr bwMode="auto">
          <a:xfrm>
            <a:off x="4704565" y="3095236"/>
            <a:ext cx="675655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zh-CN" altLang="en-US" sz="2200" b="0" dirty="0">
                <a:solidFill>
                  <a:schemeClr val="tx1"/>
                </a:solidFill>
                <a:latin typeface="微软雅黑" panose="020B0503020204020204" pitchFamily="34" charset="-122"/>
                <a:ea typeface="微软雅黑" panose="020B0503020204020204" pitchFamily="34" charset="-122"/>
              </a:rPr>
              <a:t>将时域讯号转成谐频成分</a:t>
            </a:r>
            <a:r>
              <a:rPr lang="en-US" altLang="zh-TW" sz="2200" b="0" dirty="0">
                <a:solidFill>
                  <a:schemeClr val="tx1"/>
                </a:solidFill>
                <a:latin typeface="微软雅黑" panose="020B0503020204020204" pitchFamily="34" charset="-122"/>
                <a:ea typeface="微软雅黑" panose="020B0503020204020204" pitchFamily="34" charset="-122"/>
              </a:rPr>
              <a:t>(Cn)</a:t>
            </a:r>
            <a:r>
              <a:rPr lang="zh-TW" altLang="en-US" sz="2200" b="0" dirty="0">
                <a:solidFill>
                  <a:schemeClr val="tx1"/>
                </a:solidFill>
                <a:latin typeface="微软雅黑" panose="020B0503020204020204" pitchFamily="34" charset="-122"/>
                <a:ea typeface="微软雅黑" panose="020B0503020204020204" pitchFamily="34" charset="-122"/>
              </a:rPr>
              <a:t>，</a:t>
            </a:r>
            <a:r>
              <a:rPr lang="en-US" altLang="zh-TW" sz="2200" b="0" dirty="0">
                <a:solidFill>
                  <a:schemeClr val="tx1"/>
                </a:solidFill>
                <a:latin typeface="微软雅黑" panose="020B0503020204020204" pitchFamily="34" charset="-122"/>
                <a:ea typeface="微软雅黑" panose="020B0503020204020204" pitchFamily="34" charset="-122"/>
              </a:rPr>
              <a:t>Cn</a:t>
            </a:r>
            <a:r>
              <a:rPr lang="zh-TW" altLang="en-US" sz="2200" b="0" dirty="0">
                <a:solidFill>
                  <a:schemeClr val="tx1"/>
                </a:solidFill>
                <a:latin typeface="微软雅黑" panose="020B0503020204020204" pitchFamily="34" charset="-122"/>
                <a:ea typeface="微软雅黑" panose="020B0503020204020204" pitchFamily="34" charset="-122"/>
              </a:rPr>
              <a:t>定义如下：</a:t>
            </a:r>
          </a:p>
        </p:txBody>
      </p:sp>
      <p:sp>
        <p:nvSpPr>
          <p:cNvPr id="8" name="矩形 11"/>
          <p:cNvSpPr>
            <a:spLocks noChangeArrowheads="1"/>
          </p:cNvSpPr>
          <p:nvPr/>
        </p:nvSpPr>
        <p:spPr bwMode="auto">
          <a:xfrm>
            <a:off x="5737547" y="5629596"/>
            <a:ext cx="47895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lang="en-US" altLang="zh-TW" sz="1800" b="0" dirty="0">
                <a:solidFill>
                  <a:schemeClr val="tx1"/>
                </a:solidFill>
                <a:latin typeface="微软雅黑" panose="020B0503020204020204" pitchFamily="34" charset="-122"/>
                <a:ea typeface="微软雅黑" panose="020B0503020204020204" pitchFamily="34" charset="-122"/>
              </a:rPr>
              <a:t>A0</a:t>
            </a:r>
            <a:r>
              <a:rPr lang="zh-CN" altLang="en-US" sz="1800" b="0" dirty="0">
                <a:solidFill>
                  <a:schemeClr val="tx1"/>
                </a:solidFill>
                <a:latin typeface="微软雅黑" panose="020B0503020204020204" pitchFamily="34" charset="-122"/>
                <a:ea typeface="微软雅黑" panose="020B0503020204020204" pitchFamily="34" charset="-122"/>
              </a:rPr>
              <a:t>代表一个脉波的平均值，</a:t>
            </a:r>
            <a:r>
              <a:rPr lang="en-US" altLang="zh-TW" sz="1800" b="0" dirty="0">
                <a:solidFill>
                  <a:schemeClr val="tx1"/>
                </a:solidFill>
                <a:latin typeface="微软雅黑" panose="020B0503020204020204" pitchFamily="34" charset="-122"/>
                <a:ea typeface="微软雅黑" panose="020B0503020204020204" pitchFamily="34" charset="-122"/>
              </a:rPr>
              <a:t>An</a:t>
            </a:r>
            <a:r>
              <a:rPr lang="zh-CN" altLang="en-US" sz="1800" b="0" dirty="0">
                <a:solidFill>
                  <a:schemeClr val="tx1"/>
                </a:solidFill>
                <a:latin typeface="微软雅黑" panose="020B0503020204020204" pitchFamily="34" charset="-122"/>
                <a:ea typeface="微软雅黑" panose="020B0503020204020204" pitchFamily="34" charset="-122"/>
              </a:rPr>
              <a:t>是桡动脉血液压力波经过傅立叶级数转换的第</a:t>
            </a:r>
            <a:r>
              <a:rPr lang="en-US" altLang="zh-TW" sz="1800" b="0" dirty="0">
                <a:solidFill>
                  <a:schemeClr val="tx1"/>
                </a:solidFill>
                <a:latin typeface="微软雅黑" panose="020B0503020204020204" pitchFamily="34" charset="-122"/>
                <a:ea typeface="微软雅黑" panose="020B0503020204020204" pitchFamily="34" charset="-122"/>
              </a:rPr>
              <a:t>n</a:t>
            </a:r>
            <a:r>
              <a:rPr lang="zh-TW" altLang="en-US" sz="1800" b="0" dirty="0">
                <a:solidFill>
                  <a:schemeClr val="tx1"/>
                </a:solidFill>
                <a:latin typeface="微软雅黑" panose="020B0503020204020204" pitchFamily="34" charset="-122"/>
                <a:ea typeface="微软雅黑" panose="020B0503020204020204" pitchFamily="34" charset="-122"/>
              </a:rPr>
              <a:t>个系数。</a:t>
            </a:r>
            <a:endParaRPr lang="en-US" altLang="zh-TW" sz="1800" b="0" dirty="0">
              <a:solidFill>
                <a:schemeClr val="tx1"/>
              </a:solidFill>
              <a:latin typeface="微软雅黑" panose="020B0503020204020204" pitchFamily="34" charset="-122"/>
              <a:ea typeface="微软雅黑" panose="020B0503020204020204" pitchFamily="34" charset="-122"/>
            </a:endParaRPr>
          </a:p>
        </p:txBody>
      </p:sp>
      <p:sp>
        <p:nvSpPr>
          <p:cNvPr id="9" name="TextBox 12"/>
          <p:cNvSpPr txBox="1">
            <a:spLocks noRot="1" noChangeAspect="1" noMove="1" noResize="1" noEditPoints="1" noAdjustHandles="1" noChangeArrowheads="1" noChangeShapeType="1" noTextEdit="1"/>
          </p:cNvSpPr>
          <p:nvPr/>
        </p:nvSpPr>
        <p:spPr>
          <a:xfrm>
            <a:off x="7240137" y="3776528"/>
            <a:ext cx="1366309" cy="1569600"/>
          </a:xfrm>
          <a:prstGeom prst="rect">
            <a:avLst/>
          </a:prstGeom>
          <a:blipFill rotWithShape="0">
            <a:blip r:embed="rId5" cstate="print"/>
            <a:srcRect/>
            <a:stretch>
              <a:fillRect l="-1867" t="3031" r="1867" b="7482"/>
            </a:stretch>
          </a:blipFill>
        </p:spPr>
        <p:txBody>
          <a:bodyPr/>
          <a:lstStyle/>
          <a:p>
            <a:pPr>
              <a:defRPr/>
            </a:pPr>
            <a:r>
              <a:rPr lang="en-US" dirty="0">
                <a:noFill/>
                <a:latin typeface="Arial" panose="020B0604020202020204" pitchFamily="34" charset="0"/>
                <a:ea typeface="宋体" panose="02010600030101010101" pitchFamily="2" charset="-122"/>
                <a:cs typeface="宋体" panose="02010600030101010101" pitchFamily="2" charset="-122"/>
              </a:rPr>
              <a:t> </a:t>
            </a:r>
          </a:p>
        </p:txBody>
      </p:sp>
      <p:sp>
        <p:nvSpPr>
          <p:cNvPr id="10" name="向右箭號 3"/>
          <p:cNvSpPr/>
          <p:nvPr/>
        </p:nvSpPr>
        <p:spPr>
          <a:xfrm flipV="1">
            <a:off x="7869221" y="2049812"/>
            <a:ext cx="509587" cy="58896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defRPr/>
            </a:pPr>
            <a:endParaRPr lang="zh-TW" altLang="en-US">
              <a:solidFill>
                <a:srgbClr val="FFFFFF"/>
              </a:solidFill>
              <a:latin typeface="Times New Roman" panose="02020603050405020304" pitchFamily="18" charset="0"/>
              <a:ea typeface="PMingLiU" panose="02020500000000000000" pitchFamily="18" charset="-120"/>
            </a:endParaRPr>
          </a:p>
        </p:txBody>
      </p:sp>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897" y="3167201"/>
            <a:ext cx="7071522" cy="312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
          <p:cNvSpPr txBox="1"/>
          <p:nvPr/>
        </p:nvSpPr>
        <p:spPr>
          <a:xfrm>
            <a:off x="7885756" y="1578407"/>
            <a:ext cx="540305" cy="461665"/>
          </a:xfrm>
          <a:prstGeom prst="rect">
            <a:avLst/>
          </a:prstGeom>
          <a:noFill/>
        </p:spPr>
        <p:txBody>
          <a:bodyPr wrap="square" rtlCol="0">
            <a:spAutoFit/>
          </a:bodyPr>
          <a:lstStyle/>
          <a:p>
            <a:r>
              <a:rPr lang="en-US" altLang="zh-TW" sz="2400" dirty="0"/>
              <a:t>FT</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cs typeface="宋体" panose="02010600030101010101" pitchFamily="2" charset="-122"/>
              </a:rPr>
              <a:t>谐频特征与定量</a:t>
            </a:r>
            <a:endParaRPr lang="en-US" altLang="zh-TW" sz="3600" dirty="0">
              <a:latin typeface="黑体" panose="02010609060101010101" pitchFamily="49" charset="-122"/>
              <a:ea typeface="黑体" panose="02010609060101010101" pitchFamily="49" charset="-122"/>
            </a:endParaRPr>
          </a:p>
        </p:txBody>
      </p:sp>
      <p:sp>
        <p:nvSpPr>
          <p:cNvPr id="3" name="矩形 5"/>
          <p:cNvSpPr>
            <a:spLocks noChangeArrowheads="1"/>
          </p:cNvSpPr>
          <p:nvPr/>
        </p:nvSpPr>
        <p:spPr bwMode="auto">
          <a:xfrm>
            <a:off x="1417067" y="1412775"/>
            <a:ext cx="26638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C1</a:t>
            </a:r>
            <a:r>
              <a:rPr lang="zh-TW" altLang="en-US" sz="3000" b="0" dirty="0">
                <a:solidFill>
                  <a:schemeClr val="tx1"/>
                </a:solidFill>
                <a:latin typeface="黑体" panose="02010609060101010101" pitchFamily="49" charset="-122"/>
                <a:ea typeface="黑体" panose="02010609060101010101" pitchFamily="49" charset="-122"/>
              </a:rPr>
              <a:t>肝经</a:t>
            </a:r>
          </a:p>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C2</a:t>
            </a:r>
            <a:r>
              <a:rPr lang="zh-TW" altLang="en-US" sz="3000" b="0" dirty="0">
                <a:solidFill>
                  <a:schemeClr val="tx1"/>
                </a:solidFill>
                <a:latin typeface="黑体" panose="02010609060101010101" pitchFamily="49" charset="-122"/>
                <a:ea typeface="黑体" panose="02010609060101010101" pitchFamily="49" charset="-122"/>
              </a:rPr>
              <a:t>肾经</a:t>
            </a:r>
          </a:p>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C3</a:t>
            </a:r>
            <a:r>
              <a:rPr lang="zh-TW" altLang="en-US" sz="3000" b="0" dirty="0">
                <a:solidFill>
                  <a:schemeClr val="tx1"/>
                </a:solidFill>
                <a:latin typeface="黑体" panose="02010609060101010101" pitchFamily="49" charset="-122"/>
                <a:ea typeface="黑体" panose="02010609060101010101" pitchFamily="49" charset="-122"/>
              </a:rPr>
              <a:t>脾经</a:t>
            </a:r>
          </a:p>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C4</a:t>
            </a:r>
            <a:r>
              <a:rPr lang="zh-TW" altLang="en-US" sz="3000" b="0" dirty="0">
                <a:solidFill>
                  <a:schemeClr val="tx1"/>
                </a:solidFill>
                <a:latin typeface="黑体" panose="02010609060101010101" pitchFamily="49" charset="-122"/>
                <a:ea typeface="黑体" panose="02010609060101010101" pitchFamily="49" charset="-122"/>
              </a:rPr>
              <a:t>肺经</a:t>
            </a:r>
          </a:p>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C5</a:t>
            </a:r>
            <a:r>
              <a:rPr lang="zh-TW" altLang="en-US" sz="3000" b="0" dirty="0">
                <a:solidFill>
                  <a:schemeClr val="tx1"/>
                </a:solidFill>
                <a:latin typeface="黑体" panose="02010609060101010101" pitchFamily="49" charset="-122"/>
                <a:ea typeface="黑体" panose="02010609060101010101" pitchFamily="49" charset="-122"/>
              </a:rPr>
              <a:t>胃经</a:t>
            </a:r>
          </a:p>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C6</a:t>
            </a:r>
            <a:r>
              <a:rPr lang="zh-TW" altLang="en-US" sz="3000" b="0" dirty="0">
                <a:solidFill>
                  <a:schemeClr val="tx1"/>
                </a:solidFill>
                <a:latin typeface="黑体" panose="02010609060101010101" pitchFamily="49" charset="-122"/>
                <a:ea typeface="黑体" panose="02010609060101010101" pitchFamily="49" charset="-122"/>
              </a:rPr>
              <a:t>胆经</a:t>
            </a:r>
          </a:p>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C7</a:t>
            </a:r>
            <a:r>
              <a:rPr lang="zh-TW" altLang="en-US" sz="3000" b="0" dirty="0">
                <a:solidFill>
                  <a:schemeClr val="tx1"/>
                </a:solidFill>
                <a:latin typeface="黑体" panose="02010609060101010101" pitchFamily="49" charset="-122"/>
                <a:ea typeface="黑体" panose="02010609060101010101" pitchFamily="49" charset="-122"/>
              </a:rPr>
              <a:t>膀胱经</a:t>
            </a:r>
          </a:p>
          <a:p>
            <a:pPr marL="457200" indent="-457200" eaLnBrk="1" hangingPunct="1">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C8</a:t>
            </a:r>
            <a:r>
              <a:rPr lang="zh-TW" altLang="en-US" sz="3000" b="0" dirty="0">
                <a:solidFill>
                  <a:schemeClr val="tx1"/>
                </a:solidFill>
                <a:latin typeface="黑体" panose="02010609060101010101" pitchFamily="49" charset="-122"/>
                <a:ea typeface="黑体" panose="02010609060101010101" pitchFamily="49" charset="-122"/>
              </a:rPr>
              <a:t>大肠经</a:t>
            </a:r>
          </a:p>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C9</a:t>
            </a:r>
            <a:r>
              <a:rPr lang="zh-TW" altLang="en-US" sz="3000" b="0" dirty="0">
                <a:solidFill>
                  <a:schemeClr val="tx1"/>
                </a:solidFill>
                <a:latin typeface="黑体" panose="02010609060101010101" pitchFamily="49" charset="-122"/>
                <a:ea typeface="黑体" panose="02010609060101010101" pitchFamily="49" charset="-122"/>
              </a:rPr>
              <a:t>三焦经</a:t>
            </a:r>
          </a:p>
          <a:p>
            <a:pPr marL="457200" indent="-457200">
              <a:spcBef>
                <a:spcPct val="0"/>
              </a:spcBef>
              <a:buClrTx/>
              <a:buFont typeface="Arial" panose="020B0604020202020204" pitchFamily="34" charset="0"/>
              <a:buChar char="•"/>
            </a:pPr>
            <a:r>
              <a:rPr lang="en-US" altLang="zh-TW" sz="3000" b="0" dirty="0">
                <a:solidFill>
                  <a:schemeClr val="tx1"/>
                </a:solidFill>
                <a:latin typeface="黑体" panose="02010609060101010101" pitchFamily="49" charset="-122"/>
                <a:ea typeface="黑体" panose="02010609060101010101" pitchFamily="49" charset="-122"/>
              </a:rPr>
              <a:t>C10</a:t>
            </a:r>
            <a:r>
              <a:rPr lang="zh-TW" altLang="en-US" sz="3000" b="0" dirty="0">
                <a:solidFill>
                  <a:schemeClr val="tx1"/>
                </a:solidFill>
                <a:latin typeface="黑体" panose="02010609060101010101" pitchFamily="49" charset="-122"/>
                <a:ea typeface="黑体" panose="02010609060101010101" pitchFamily="49" charset="-122"/>
              </a:rPr>
              <a:t>小肠经</a:t>
            </a:r>
          </a:p>
        </p:txBody>
      </p:sp>
      <p:pic>
        <p:nvPicPr>
          <p:cNvPr id="4" name="Picture 4" descr="http://blog.eprint.com.tw/wp-content/uploads/2011/03/organic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1443" y="1462781"/>
            <a:ext cx="6024820"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t>血循环力学与传统中医的相关性</a:t>
            </a:r>
            <a:endParaRPr lang="en-US" altLang="zh-TW" sz="3600" dirty="0">
              <a:latin typeface="黑体" panose="02010609060101010101" pitchFamily="49" charset="-122"/>
              <a:ea typeface="黑体" panose="02010609060101010101" pitchFamily="49" charset="-122"/>
            </a:endParaRPr>
          </a:p>
        </p:txBody>
      </p:sp>
      <p:sp>
        <p:nvSpPr>
          <p:cNvPr id="6" name="內容版面配置區 2"/>
          <p:cNvSpPr txBox="1"/>
          <p:nvPr/>
        </p:nvSpPr>
        <p:spPr>
          <a:xfrm>
            <a:off x="1633091" y="1988840"/>
            <a:ext cx="4032448" cy="27363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None/>
            </a:pPr>
            <a:r>
              <a:rPr lang="zh-TW" altLang="en-US" b="1" dirty="0">
                <a:latin typeface="微软雅黑" panose="020B0503020204020204" pitchFamily="34" charset="-122"/>
                <a:ea typeface="微软雅黑" panose="020B0503020204020204" pitchFamily="34" charset="-122"/>
              </a:rPr>
              <a:t>传统中医</a:t>
            </a:r>
            <a:r>
              <a:rPr lang="en-US" altLang="zh-TW" b="1" dirty="0">
                <a:latin typeface="微软雅黑" panose="020B0503020204020204" pitchFamily="34" charset="-122"/>
                <a:ea typeface="微软雅黑" panose="020B0503020204020204" pitchFamily="34" charset="-122"/>
              </a:rPr>
              <a:t>:</a:t>
            </a:r>
          </a:p>
          <a:p>
            <a:pPr>
              <a:buFont typeface="Wingdings" panose="05000000000000000000" pitchFamily="2" charset="2"/>
              <a:buNone/>
            </a:pPr>
            <a:r>
              <a:rPr lang="zh-TW" altLang="en-US" dirty="0">
                <a:solidFill>
                  <a:srgbClr val="FF0000"/>
                </a:solidFill>
                <a:latin typeface="微软雅黑" panose="020B0503020204020204" pitchFamily="34" charset="-122"/>
                <a:ea typeface="微软雅黑" panose="020B0503020204020204" pitchFamily="34" charset="-122"/>
              </a:rPr>
              <a:t>脉诊</a:t>
            </a:r>
            <a:endParaRPr lang="en-US" altLang="zh-TW" dirty="0">
              <a:solidFill>
                <a:srgbClr val="FF0000"/>
              </a:solidFill>
              <a:latin typeface="微软雅黑" panose="020B0503020204020204" pitchFamily="34" charset="-122"/>
              <a:ea typeface="微软雅黑" panose="020B0503020204020204" pitchFamily="34" charset="-122"/>
            </a:endParaRPr>
          </a:p>
          <a:p>
            <a:pPr>
              <a:buFont typeface="Wingdings" panose="05000000000000000000" pitchFamily="2" charset="2"/>
              <a:buNone/>
            </a:pPr>
            <a:r>
              <a:rPr lang="zh-TW" altLang="en-US" dirty="0">
                <a:latin typeface="微软雅黑" panose="020B0503020204020204" pitchFamily="34" charset="-122"/>
                <a:ea typeface="微软雅黑" panose="020B0503020204020204" pitchFamily="34" charset="-122"/>
              </a:rPr>
              <a:t>以经络区分</a:t>
            </a:r>
            <a:endParaRPr lang="en-US" altLang="zh-TW" dirty="0">
              <a:latin typeface="微软雅黑" panose="020B0503020204020204" pitchFamily="34" charset="-122"/>
              <a:ea typeface="微软雅黑" panose="020B0503020204020204" pitchFamily="34" charset="-122"/>
            </a:endParaRPr>
          </a:p>
          <a:p>
            <a:pPr>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rPr>
              <a:t>来描述身体状况</a:t>
            </a:r>
            <a:r>
              <a:rPr lang="en-US" altLang="zh-TW" dirty="0">
                <a:latin typeface="微软雅黑" panose="020B0503020204020204" pitchFamily="34" charset="-122"/>
                <a:ea typeface="微软雅黑" panose="020B0503020204020204" pitchFamily="34" charset="-122"/>
              </a:rPr>
              <a:t>.</a:t>
            </a:r>
          </a:p>
        </p:txBody>
      </p:sp>
      <p:sp>
        <p:nvSpPr>
          <p:cNvPr id="7" name="內容版面配置區 3"/>
          <p:cNvSpPr txBox="1"/>
          <p:nvPr/>
        </p:nvSpPr>
        <p:spPr>
          <a:xfrm>
            <a:off x="6529635" y="1988840"/>
            <a:ext cx="4032448" cy="4265612"/>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Wingdings" panose="05000000000000000000" pitchFamily="2" charset="2"/>
              <a:buNone/>
            </a:pPr>
            <a:r>
              <a:rPr lang="zh-TW" altLang="en-US" b="1" dirty="0">
                <a:latin typeface="微软雅黑" panose="020B0503020204020204" pitchFamily="34" charset="-122"/>
                <a:ea typeface="微软雅黑" panose="020B0503020204020204" pitchFamily="34" charset="-122"/>
              </a:rPr>
              <a:t>血循环力学</a:t>
            </a:r>
            <a:r>
              <a:rPr lang="en-US" altLang="zh-TW" b="1" dirty="0">
                <a:latin typeface="微软雅黑" panose="020B0503020204020204" pitchFamily="34" charset="-122"/>
                <a:ea typeface="微软雅黑" panose="020B0503020204020204" pitchFamily="34" charset="-122"/>
              </a:rPr>
              <a:t>:</a:t>
            </a:r>
          </a:p>
          <a:p>
            <a:pPr marL="0">
              <a:buFont typeface="Wingdings" panose="05000000000000000000" pitchFamily="2" charset="2"/>
              <a:buNone/>
            </a:pPr>
            <a:r>
              <a:rPr lang="zh-CN" altLang="en-US" dirty="0">
                <a:solidFill>
                  <a:srgbClr val="FF0000"/>
                </a:solidFill>
                <a:latin typeface="微软雅黑" panose="020B0503020204020204" pitchFamily="34" charset="-122"/>
                <a:ea typeface="微软雅黑" panose="020B0503020204020204" pitchFamily="34" charset="-122"/>
              </a:rPr>
              <a:t>动脉血液压力波的谐波分析</a:t>
            </a:r>
            <a:endParaRPr lang="en-US" altLang="zh-TW" dirty="0">
              <a:solidFill>
                <a:srgbClr val="FF0000"/>
              </a:solidFill>
              <a:latin typeface="微软雅黑" panose="020B0503020204020204" pitchFamily="34" charset="-122"/>
              <a:ea typeface="微软雅黑" panose="020B0503020204020204" pitchFamily="34" charset="-122"/>
            </a:endParaRPr>
          </a:p>
          <a:p>
            <a:pPr marL="0">
              <a:buFont typeface="Wingdings" panose="05000000000000000000" pitchFamily="2" charset="2"/>
              <a:buNone/>
            </a:pPr>
            <a:r>
              <a:rPr lang="zh-CN" altLang="en-US" dirty="0">
                <a:latin typeface="微软雅黑" panose="020B0503020204020204" pitchFamily="34" charset="-122"/>
                <a:ea typeface="微软雅黑" panose="020B0503020204020204" pitchFamily="34" charset="-122"/>
              </a:rPr>
              <a:t>不同的谐波对应到不同的经络</a:t>
            </a:r>
            <a:endParaRPr lang="en-US" altLang="zh-TW"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417067" y="1700808"/>
            <a:ext cx="8229600" cy="2854249"/>
          </a:xfrm>
        </p:spPr>
        <p:txBody>
          <a:bodyPr>
            <a:normAutofit/>
          </a:bodyPr>
          <a:lstStyle/>
          <a:p>
            <a:r>
              <a:rPr lang="zh-TW" altLang="en-US" sz="3600" dirty="0">
                <a:solidFill>
                  <a:srgbClr val="FF0000"/>
                </a:solidFill>
                <a:latin typeface="微软雅黑" panose="020B0503020204020204" pitchFamily="34" charset="-122"/>
                <a:ea typeface="微软雅黑" panose="020B0503020204020204" pitchFamily="34" charset="-122"/>
              </a:rPr>
              <a:t>参数</a:t>
            </a:r>
            <a:r>
              <a:rPr lang="zh-TW" altLang="en-US" sz="3600" dirty="0">
                <a:latin typeface="微软雅黑" panose="020B0503020204020204" pitchFamily="34" charset="-122"/>
                <a:ea typeface="微软雅黑" panose="020B0503020204020204" pitchFamily="34" charset="-122"/>
              </a:rPr>
              <a:t>定量：</a:t>
            </a:r>
            <a:r>
              <a:rPr lang="zh-CN" altLang="en-US" sz="3600" dirty="0">
                <a:solidFill>
                  <a:srgbClr val="FF0000"/>
                </a:solidFill>
                <a:latin typeface="微软雅黑" panose="020B0503020204020204" pitchFamily="34" charset="-122"/>
                <a:ea typeface="微软雅黑" panose="020B0503020204020204" pitchFamily="34" charset="-122"/>
              </a:rPr>
              <a:t>动脉的压力波形的变化</a:t>
            </a:r>
            <a:endParaRPr lang="en-US" altLang="zh-TW" sz="3600" dirty="0">
              <a:solidFill>
                <a:srgbClr val="FF0000"/>
              </a:solidFill>
              <a:latin typeface="微软雅黑" panose="020B0503020204020204" pitchFamily="34" charset="-122"/>
              <a:ea typeface="微软雅黑" panose="020B0503020204020204" pitchFamily="34" charset="-122"/>
            </a:endParaRPr>
          </a:p>
          <a:p>
            <a:r>
              <a:rPr lang="zh-CN" altLang="en-US" sz="3600" dirty="0">
                <a:latin typeface="微软雅黑" panose="020B0503020204020204" pitchFamily="34" charset="-122"/>
                <a:ea typeface="微软雅黑" panose="020B0503020204020204" pitchFamily="34" charset="-122"/>
              </a:rPr>
              <a:t>标准测试程序</a:t>
            </a:r>
            <a:endParaRPr lang="en-US" altLang="zh-TW" sz="3600" dirty="0">
              <a:latin typeface="微软雅黑" panose="020B0503020204020204" pitchFamily="34" charset="-122"/>
              <a:ea typeface="微软雅黑" panose="020B0503020204020204" pitchFamily="34" charset="-122"/>
            </a:endParaRPr>
          </a:p>
          <a:p>
            <a:r>
              <a:rPr lang="zh-TW" altLang="en-US" sz="3600" dirty="0">
                <a:latin typeface="微软雅黑" panose="020B0503020204020204" pitchFamily="34" charset="-122"/>
                <a:ea typeface="微软雅黑" panose="020B0503020204020204" pitchFamily="34" charset="-122"/>
              </a:rPr>
              <a:t>剂量</a:t>
            </a:r>
            <a:endParaRPr lang="en-US" altLang="zh-TW" sz="3600" dirty="0">
              <a:latin typeface="微软雅黑" panose="020B0503020204020204" pitchFamily="34" charset="-122"/>
              <a:ea typeface="微软雅黑" panose="020B0503020204020204" pitchFamily="34" charset="-122"/>
            </a:endParaRPr>
          </a:p>
          <a:p>
            <a:r>
              <a:rPr lang="zh-TW" altLang="en-US" sz="3600" dirty="0">
                <a:latin typeface="微软雅黑" panose="020B0503020204020204" pitchFamily="34" charset="-122"/>
                <a:ea typeface="微软雅黑" panose="020B0503020204020204" pitchFamily="34" charset="-122"/>
              </a:rPr>
              <a:t>药物动力学</a:t>
            </a:r>
            <a:endParaRPr lang="en-US" altLang="zh-TW" sz="3600" dirty="0">
              <a:latin typeface="微软雅黑" panose="020B0503020204020204" pitchFamily="34" charset="-122"/>
              <a:ea typeface="微软雅黑" panose="020B0503020204020204" pitchFamily="34" charset="-122"/>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1563" y="2708920"/>
            <a:ext cx="5084509" cy="33843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t>中草药归经的科学化</a:t>
            </a:r>
            <a:endParaRPr lang="en-US" altLang="zh-TW" sz="36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7" name="Rectangle 5"/>
          <p:cNvSpPr>
            <a:spLocks noGrp="1" noChangeArrowheads="1"/>
          </p:cNvSpPr>
          <p:nvPr>
            <p:ph type="body" idx="4294967295"/>
          </p:nvPr>
        </p:nvSpPr>
        <p:spPr>
          <a:xfrm>
            <a:off x="1129035" y="1366837"/>
            <a:ext cx="5112568" cy="4948237"/>
          </a:xfrm>
        </p:spPr>
        <p:txBody>
          <a:bodyPr>
            <a:normAutofit/>
          </a:bodyPr>
          <a:lstStyle/>
          <a:p>
            <a:r>
              <a:rPr lang="en-US" altLang="zh-TW" sz="2400" b="0" dirty="0">
                <a:latin typeface="微软雅黑" panose="020B0503020204020204" pitchFamily="34" charset="-122"/>
                <a:ea typeface="微软雅黑" panose="020B0503020204020204" pitchFamily="34" charset="-122"/>
              </a:rPr>
              <a:t>【</a:t>
            </a:r>
            <a:r>
              <a:rPr lang="zh-TW" altLang="en-US" sz="2400" b="0" dirty="0">
                <a:latin typeface="微软雅黑" panose="020B0503020204020204" pitchFamily="34" charset="-122"/>
                <a:ea typeface="微软雅黑" panose="020B0503020204020204" pitchFamily="34" charset="-122"/>
              </a:rPr>
              <a:t>品种来源</a:t>
            </a:r>
            <a:r>
              <a:rPr lang="en-US" altLang="zh-TW" sz="2400" b="0" dirty="0">
                <a:latin typeface="微软雅黑" panose="020B0503020204020204" pitchFamily="34" charset="-122"/>
                <a:ea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rPr>
              <a:t>本品为豆科一年生缠绕草本植物扁豆</a:t>
            </a:r>
            <a:r>
              <a:rPr lang="en-US" altLang="zh-TW" sz="2400" b="0" dirty="0">
                <a:latin typeface="微软雅黑" panose="020B0503020204020204" pitchFamily="34" charset="-122"/>
                <a:ea typeface="微软雅黑" panose="020B0503020204020204" pitchFamily="34" charset="-122"/>
              </a:rPr>
              <a:t>(</a:t>
            </a:r>
            <a:r>
              <a:rPr lang="en-US" altLang="zh-TW" sz="2400" b="0" dirty="0" err="1">
                <a:latin typeface="微软雅黑" panose="020B0503020204020204" pitchFamily="34" charset="-122"/>
                <a:ea typeface="微软雅黑" panose="020B0503020204020204" pitchFamily="34" charset="-122"/>
              </a:rPr>
              <a:t>Doiichos</a:t>
            </a:r>
            <a:r>
              <a:rPr lang="en-US" altLang="zh-TW" sz="2400" b="0" dirty="0">
                <a:latin typeface="微软雅黑" panose="020B0503020204020204" pitchFamily="34" charset="-122"/>
                <a:ea typeface="微软雅黑" panose="020B0503020204020204" pitchFamily="34" charset="-122"/>
              </a:rPr>
              <a:t> </a:t>
            </a:r>
            <a:r>
              <a:rPr lang="en-US" altLang="zh-TW" sz="2400" b="0" dirty="0" err="1">
                <a:latin typeface="微软雅黑" panose="020B0503020204020204" pitchFamily="34" charset="-122"/>
                <a:ea typeface="微软雅黑" panose="020B0503020204020204" pitchFamily="34" charset="-122"/>
              </a:rPr>
              <a:t>iabiab</a:t>
            </a:r>
            <a:r>
              <a:rPr lang="en-US" altLang="zh-TW" sz="2400" b="0" dirty="0">
                <a:latin typeface="微软雅黑" panose="020B0503020204020204" pitchFamily="34" charset="-122"/>
                <a:ea typeface="微软雅黑" panose="020B0503020204020204" pitchFamily="34" charset="-122"/>
              </a:rPr>
              <a:t> L.)</a:t>
            </a:r>
            <a:r>
              <a:rPr lang="zh-CN" altLang="en-US" sz="2400" b="0" dirty="0">
                <a:latin typeface="微软雅黑" panose="020B0503020204020204" pitchFamily="34" charset="-122"/>
                <a:ea typeface="微软雅黑" panose="020B0503020204020204" pitchFamily="34" charset="-122"/>
              </a:rPr>
              <a:t>的成熟种子。主产江苏、河南、安徽、浙江等地。秋季果实成熟时采收，去皮或直接晒干。生用或炒用。</a:t>
            </a:r>
            <a:endParaRPr lang="zh-TW" altLang="en-US" sz="2400" b="0" dirty="0">
              <a:latin typeface="微软雅黑" panose="020B0503020204020204" pitchFamily="34" charset="-122"/>
              <a:ea typeface="微软雅黑" panose="020B0503020204020204" pitchFamily="34" charset="-122"/>
            </a:endParaRPr>
          </a:p>
          <a:p>
            <a:r>
              <a:rPr lang="en-US" altLang="zh-TW" sz="2400" b="0" dirty="0">
                <a:latin typeface="微软雅黑" panose="020B0503020204020204" pitchFamily="34" charset="-122"/>
                <a:ea typeface="微软雅黑" panose="020B0503020204020204" pitchFamily="34" charset="-122"/>
              </a:rPr>
              <a:t>【</a:t>
            </a:r>
            <a:r>
              <a:rPr lang="zh-TW" altLang="en-US" sz="2400" b="0" dirty="0">
                <a:latin typeface="微软雅黑" panose="020B0503020204020204" pitchFamily="34" charset="-122"/>
                <a:ea typeface="微软雅黑" panose="020B0503020204020204" pitchFamily="34" charset="-122"/>
              </a:rPr>
              <a:t>性味归经</a:t>
            </a:r>
            <a:r>
              <a:rPr lang="en-US" altLang="zh-TW" sz="2400" b="0" dirty="0">
                <a:latin typeface="微软雅黑" panose="020B0503020204020204" pitchFamily="34" charset="-122"/>
                <a:ea typeface="微软雅黑" panose="020B0503020204020204" pitchFamily="34" charset="-122"/>
              </a:rPr>
              <a:t>】</a:t>
            </a:r>
          </a:p>
          <a:p>
            <a:pPr marL="0" indent="0">
              <a:buNone/>
            </a:pPr>
            <a:r>
              <a:rPr lang="zh-CN" altLang="en-US" sz="2400" b="0" dirty="0">
                <a:latin typeface="微软雅黑" panose="020B0503020204020204" pitchFamily="34" charset="-122"/>
                <a:ea typeface="微软雅黑" panose="020B0503020204020204" pitchFamily="34" charset="-122"/>
              </a:rPr>
              <a:t>甘，微温。归脾、胃经。</a:t>
            </a:r>
            <a:endParaRPr lang="zh-TW" altLang="en-US" sz="2400" b="0" dirty="0">
              <a:latin typeface="微软雅黑" panose="020B0503020204020204" pitchFamily="34" charset="-122"/>
              <a:ea typeface="微软雅黑" panose="020B0503020204020204" pitchFamily="34" charset="-122"/>
            </a:endParaRPr>
          </a:p>
          <a:p>
            <a:r>
              <a:rPr lang="en-US" altLang="zh-TW" sz="2400" b="0" dirty="0">
                <a:latin typeface="微软雅黑" panose="020B0503020204020204" pitchFamily="34" charset="-122"/>
                <a:ea typeface="微软雅黑" panose="020B0503020204020204" pitchFamily="34" charset="-122"/>
              </a:rPr>
              <a:t>【</a:t>
            </a:r>
            <a:r>
              <a:rPr lang="zh-TW" altLang="en-US" sz="2400" b="0" dirty="0">
                <a:latin typeface="微软雅黑" panose="020B0503020204020204" pitchFamily="34" charset="-122"/>
                <a:ea typeface="微软雅黑" panose="020B0503020204020204" pitchFamily="34" charset="-122"/>
              </a:rPr>
              <a:t>功效</a:t>
            </a:r>
            <a:r>
              <a:rPr lang="en-US" altLang="zh-TW" sz="2400" b="0" dirty="0">
                <a:latin typeface="微软雅黑" panose="020B0503020204020204" pitchFamily="34" charset="-122"/>
                <a:ea typeface="微软雅黑" panose="020B0503020204020204" pitchFamily="34" charset="-122"/>
              </a:rPr>
              <a:t>】</a:t>
            </a:r>
          </a:p>
          <a:p>
            <a:pPr marL="0" indent="0">
              <a:buNone/>
            </a:pPr>
            <a:r>
              <a:rPr lang="zh-CN" altLang="en-US" sz="2400" b="0" dirty="0">
                <a:latin typeface="微软雅黑" panose="020B0503020204020204" pitchFamily="34" charset="-122"/>
                <a:ea typeface="微软雅黑" panose="020B0503020204020204" pitchFamily="34" charset="-122"/>
              </a:rPr>
              <a:t>健脾，化湿，消暑。</a:t>
            </a:r>
            <a:endParaRPr lang="zh-TW" altLang="en-US" sz="2400" b="0" dirty="0">
              <a:latin typeface="微软雅黑" panose="020B0503020204020204" pitchFamily="34" charset="-122"/>
              <a:ea typeface="微软雅黑" panose="020B0503020204020204" pitchFamily="34" charset="-122"/>
            </a:endParaRPr>
          </a:p>
        </p:txBody>
      </p:sp>
      <p:pic>
        <p:nvPicPr>
          <p:cNvPr id="233478" name="Picture 6"/>
          <p:cNvPicPr>
            <a:picLocks noChangeAspect="1" noChangeArrowheads="1"/>
          </p:cNvPicPr>
          <p:nvPr/>
        </p:nvPicPr>
        <p:blipFill>
          <a:blip r:embed="rId3" cstate="print"/>
          <a:srcRect/>
          <a:stretch>
            <a:fillRect/>
          </a:stretch>
        </p:blipFill>
        <p:spPr bwMode="auto">
          <a:xfrm>
            <a:off x="6463779" y="1002299"/>
            <a:ext cx="4670425" cy="5327650"/>
          </a:xfrm>
          <a:prstGeom prst="rect">
            <a:avLst/>
          </a:prstGeom>
          <a:noFill/>
          <a:ln w="9525">
            <a:noFill/>
            <a:miter lim="800000"/>
            <a:headEnd/>
            <a:tailEnd/>
          </a:ln>
          <a:effectLst/>
        </p:spPr>
      </p:pic>
      <p:graphicFrame>
        <p:nvGraphicFramePr>
          <p:cNvPr id="5" name="Object 7"/>
          <p:cNvGraphicFramePr>
            <a:graphicFrameLocks noChangeAspect="1"/>
          </p:cNvGraphicFramePr>
          <p:nvPr/>
        </p:nvGraphicFramePr>
        <p:xfrm>
          <a:off x="1777107" y="5517232"/>
          <a:ext cx="4038600" cy="900113"/>
        </p:xfrm>
        <a:graphic>
          <a:graphicData uri="http://schemas.openxmlformats.org/presentationml/2006/ole">
            <mc:AlternateContent xmlns:mc="http://schemas.openxmlformats.org/markup-compatibility/2006">
              <mc:Choice xmlns:v="urn:schemas-microsoft-com:vml" Requires="v">
                <p:oleObj name="Equation" r:id="rId4" imgW="1842135" imgH="406400" progId="">
                  <p:embed/>
                </p:oleObj>
              </mc:Choice>
              <mc:Fallback>
                <p:oleObj name="Equation" r:id="rId4" imgW="1842135" imgH="406400" progId="">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7107" y="5517232"/>
                        <a:ext cx="4038600"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dirty="0"/>
              <a:t>白扁豆</a:t>
            </a:r>
            <a:endParaRPr lang="en-US" altLang="zh-TW" sz="36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2" name="Rectangle 6"/>
          <p:cNvSpPr>
            <a:spLocks noGrp="1" noChangeArrowheads="1"/>
          </p:cNvSpPr>
          <p:nvPr>
            <p:ph type="body" idx="4294967295"/>
          </p:nvPr>
        </p:nvSpPr>
        <p:spPr>
          <a:xfrm>
            <a:off x="1057027" y="1350739"/>
            <a:ext cx="4824536" cy="4948238"/>
          </a:xfrm>
        </p:spPr>
        <p:txBody>
          <a:bodyPr>
            <a:normAutofit/>
          </a:bodyPr>
          <a:lstStyle/>
          <a:p>
            <a:r>
              <a:rPr lang="en-US" altLang="zh-TW" sz="2400" b="0" dirty="0">
                <a:latin typeface="微软雅黑" panose="020B0503020204020204" pitchFamily="34" charset="-122"/>
                <a:ea typeface="微软雅黑" panose="020B0503020204020204" pitchFamily="34" charset="-122"/>
              </a:rPr>
              <a:t>【</a:t>
            </a:r>
            <a:r>
              <a:rPr lang="zh-TW" altLang="en-US" sz="2400" b="0" dirty="0">
                <a:latin typeface="微软雅黑" panose="020B0503020204020204" pitchFamily="34" charset="-122"/>
                <a:ea typeface="微软雅黑" panose="020B0503020204020204" pitchFamily="34" charset="-122"/>
              </a:rPr>
              <a:t>品种来源</a:t>
            </a:r>
            <a:r>
              <a:rPr lang="en-US" altLang="zh-TW" sz="2400" b="0" dirty="0">
                <a:latin typeface="微软雅黑" panose="020B0503020204020204" pitchFamily="34" charset="-122"/>
                <a:ea typeface="微软雅黑" panose="020B0503020204020204" pitchFamily="34" charset="-122"/>
              </a:rPr>
              <a:t>】</a:t>
            </a:r>
            <a:r>
              <a:rPr lang="zh-CN" altLang="en-US" sz="2400" b="0" dirty="0">
                <a:latin typeface="微软雅黑" panose="020B0503020204020204" pitchFamily="34" charset="-122"/>
                <a:ea typeface="微软雅黑" panose="020B0503020204020204" pitchFamily="34" charset="-122"/>
              </a:rPr>
              <a:t>本品为姜科多年生草本植物草果的成熟果实。主产于云南、广西、贵州等地。秋季果实成熟时采收，除去杂质，晒干或低温干燥。将原药炒至焦黄色时并微鼓起，捣碎取仁；或将凈草果仁姜汁微炒用。</a:t>
            </a:r>
            <a:endParaRPr lang="zh-TW" altLang="en-US" sz="2400" b="0" dirty="0">
              <a:latin typeface="微软雅黑" panose="020B0503020204020204" pitchFamily="34" charset="-122"/>
              <a:ea typeface="微软雅黑" panose="020B0503020204020204" pitchFamily="34" charset="-122"/>
            </a:endParaRPr>
          </a:p>
          <a:p>
            <a:r>
              <a:rPr lang="en-US" altLang="zh-TW" sz="2400" b="0" dirty="0">
                <a:latin typeface="微软雅黑" panose="020B0503020204020204" pitchFamily="34" charset="-122"/>
                <a:ea typeface="微软雅黑" panose="020B0503020204020204" pitchFamily="34" charset="-122"/>
              </a:rPr>
              <a:t>【</a:t>
            </a:r>
            <a:r>
              <a:rPr lang="zh-TW" altLang="en-US" sz="2400" b="0" dirty="0">
                <a:latin typeface="微软雅黑" panose="020B0503020204020204" pitchFamily="34" charset="-122"/>
                <a:ea typeface="微软雅黑" panose="020B0503020204020204" pitchFamily="34" charset="-122"/>
              </a:rPr>
              <a:t>性味归经</a:t>
            </a:r>
            <a:r>
              <a:rPr lang="en-US" altLang="zh-TW" sz="2400" b="0" dirty="0">
                <a:latin typeface="微软雅黑" panose="020B0503020204020204" pitchFamily="34" charset="-122"/>
                <a:ea typeface="微软雅黑" panose="020B0503020204020204" pitchFamily="34" charset="-122"/>
              </a:rPr>
              <a:t>】</a:t>
            </a:r>
          </a:p>
          <a:p>
            <a:pPr marL="0" indent="0">
              <a:buNone/>
            </a:pPr>
            <a:r>
              <a:rPr lang="zh-CN" altLang="en-US" sz="2400" b="0" dirty="0">
                <a:latin typeface="微软雅黑" panose="020B0503020204020204" pitchFamily="34" charset="-122"/>
                <a:ea typeface="微软雅黑" panose="020B0503020204020204" pitchFamily="34" charset="-122"/>
              </a:rPr>
              <a:t>辛，温。归脾、胃经。</a:t>
            </a:r>
            <a:endParaRPr lang="zh-TW" altLang="en-US" sz="2400" b="0" dirty="0">
              <a:latin typeface="微软雅黑" panose="020B0503020204020204" pitchFamily="34" charset="-122"/>
              <a:ea typeface="微软雅黑" panose="020B0503020204020204" pitchFamily="34" charset="-122"/>
            </a:endParaRPr>
          </a:p>
          <a:p>
            <a:r>
              <a:rPr lang="en-US" altLang="zh-TW" sz="2400" b="0" dirty="0">
                <a:latin typeface="微软雅黑" panose="020B0503020204020204" pitchFamily="34" charset="-122"/>
                <a:ea typeface="微软雅黑" panose="020B0503020204020204" pitchFamily="34" charset="-122"/>
              </a:rPr>
              <a:t>【</a:t>
            </a:r>
            <a:r>
              <a:rPr lang="zh-TW" altLang="en-US" sz="2400" b="0" dirty="0">
                <a:latin typeface="微软雅黑" panose="020B0503020204020204" pitchFamily="34" charset="-122"/>
                <a:ea typeface="微软雅黑" panose="020B0503020204020204" pitchFamily="34" charset="-122"/>
              </a:rPr>
              <a:t>功效</a:t>
            </a:r>
            <a:r>
              <a:rPr lang="en-US" altLang="zh-TW" sz="2400" b="0" dirty="0">
                <a:latin typeface="微软雅黑" panose="020B0503020204020204" pitchFamily="34" charset="-122"/>
                <a:ea typeface="微软雅黑" panose="020B0503020204020204" pitchFamily="34" charset="-122"/>
              </a:rPr>
              <a:t>】</a:t>
            </a:r>
          </a:p>
          <a:p>
            <a:pPr marL="0" indent="0">
              <a:buNone/>
            </a:pPr>
            <a:r>
              <a:rPr lang="zh-CN" altLang="en-US" sz="2400" b="0" dirty="0">
                <a:latin typeface="微软雅黑" panose="020B0503020204020204" pitchFamily="34" charset="-122"/>
                <a:ea typeface="微软雅黑" panose="020B0503020204020204" pitchFamily="34" charset="-122"/>
              </a:rPr>
              <a:t>燥湿散寒，除痰截疟。</a:t>
            </a:r>
            <a:endParaRPr lang="zh-TW" altLang="en-US" sz="2400" b="0" dirty="0">
              <a:latin typeface="微软雅黑" panose="020B0503020204020204" pitchFamily="34" charset="-122"/>
              <a:ea typeface="微软雅黑" panose="020B0503020204020204" pitchFamily="34" charset="-122"/>
            </a:endParaRPr>
          </a:p>
          <a:p>
            <a:endParaRPr lang="zh-TW" altLang="en-US" sz="2400" dirty="0">
              <a:latin typeface="微软雅黑" panose="020B0503020204020204" pitchFamily="34" charset="-122"/>
              <a:ea typeface="微软雅黑" panose="020B0503020204020204" pitchFamily="34" charset="-122"/>
            </a:endParaRPr>
          </a:p>
        </p:txBody>
      </p:sp>
      <p:pic>
        <p:nvPicPr>
          <p:cNvPr id="234503" name="Picture 7"/>
          <p:cNvPicPr>
            <a:picLocks noChangeAspect="1" noChangeArrowheads="1"/>
          </p:cNvPicPr>
          <p:nvPr/>
        </p:nvPicPr>
        <p:blipFill>
          <a:blip r:embed="rId3" cstate="print"/>
          <a:srcRect/>
          <a:stretch>
            <a:fillRect/>
          </a:stretch>
        </p:blipFill>
        <p:spPr bwMode="auto">
          <a:xfrm>
            <a:off x="6385619" y="979704"/>
            <a:ext cx="4383088" cy="5256212"/>
          </a:xfrm>
          <a:prstGeom prst="rect">
            <a:avLst/>
          </a:prstGeom>
          <a:noFill/>
          <a:ln w="9525">
            <a:noFill/>
            <a:miter lim="800000"/>
            <a:headEnd/>
            <a:tailEnd/>
          </a:ln>
          <a:effectLst/>
        </p:spPr>
      </p:pic>
      <p:sp>
        <p:nvSpPr>
          <p:cNvPr id="5"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dirty="0"/>
              <a:t>草荳蔻</a:t>
            </a:r>
            <a:endParaRPr lang="en-US" altLang="zh-TW" sz="36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5" name="Rectangle 5"/>
          <p:cNvSpPr>
            <a:spLocks noGrp="1" noChangeArrowheads="1"/>
          </p:cNvSpPr>
          <p:nvPr>
            <p:ph type="body" idx="4294967295"/>
          </p:nvPr>
        </p:nvSpPr>
        <p:spPr>
          <a:xfrm>
            <a:off x="1417068" y="1268414"/>
            <a:ext cx="4752528" cy="5400946"/>
          </a:xfrm>
        </p:spPr>
        <p:txBody>
          <a:bodyPr>
            <a:normAutofit lnSpcReduction="10000"/>
          </a:bodyPr>
          <a:lstStyle/>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品种来源</a:t>
            </a:r>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本品为菊科多年生草本植物白朮</a:t>
            </a:r>
            <a:r>
              <a:rPr lang="en-US" altLang="zh-TW" sz="2400" dirty="0">
                <a:latin typeface="微软雅黑" panose="020B0503020204020204" pitchFamily="34" charset="-122"/>
                <a:ea typeface="微软雅黑" panose="020B0503020204020204" pitchFamily="34" charset="-122"/>
              </a:rPr>
              <a:t>(</a:t>
            </a:r>
            <a:r>
              <a:rPr lang="en-US" altLang="zh-TW" sz="2400" dirty="0" err="1">
                <a:latin typeface="微软雅黑" panose="020B0503020204020204" pitchFamily="34" charset="-122"/>
                <a:ea typeface="微软雅黑" panose="020B0503020204020204" pitchFamily="34" charset="-122"/>
              </a:rPr>
              <a:t>Atractylodes</a:t>
            </a:r>
            <a:r>
              <a:rPr lang="en-US" altLang="zh-TW" sz="2400" dirty="0">
                <a:latin typeface="微软雅黑" panose="020B0503020204020204" pitchFamily="34" charset="-122"/>
                <a:ea typeface="微软雅黑" panose="020B0503020204020204" pitchFamily="34" charset="-122"/>
              </a:rPr>
              <a:t> </a:t>
            </a:r>
            <a:r>
              <a:rPr lang="en-US" altLang="zh-TW" sz="2400" dirty="0" err="1">
                <a:latin typeface="微软雅黑" panose="020B0503020204020204" pitchFamily="34" charset="-122"/>
                <a:ea typeface="微软雅黑" panose="020B0503020204020204" pitchFamily="34" charset="-122"/>
              </a:rPr>
              <a:t>macrocephala</a:t>
            </a:r>
            <a:r>
              <a:rPr lang="en-US" altLang="zh-TW" sz="2400" dirty="0">
                <a:latin typeface="微软雅黑" panose="020B0503020204020204" pitchFamily="34" charset="-122"/>
                <a:ea typeface="微软雅黑" panose="020B0503020204020204" pitchFamily="34" charset="-122"/>
              </a:rPr>
              <a:t> </a:t>
            </a:r>
            <a:r>
              <a:rPr lang="en-US" altLang="zh-TW" sz="2400" dirty="0" err="1">
                <a:latin typeface="微软雅黑" panose="020B0503020204020204" pitchFamily="34" charset="-122"/>
                <a:ea typeface="微软雅黑" panose="020B0503020204020204" pitchFamily="34" charset="-122"/>
              </a:rPr>
              <a:t>Koidz</a:t>
            </a:r>
            <a:r>
              <a:rPr lang="en-US" altLang="zh-TW"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的根茎。主产于浙江、湖北、湖南、江西等地。冬季下部叶枯黄、上部叶变脆时采收，除去泥沙，烘干或晒干，再除去须根。切厚片。生用或土炒、麸炒用，炒至黑褐色，称为焦白朮。</a:t>
            </a:r>
            <a:endParaRPr lang="zh-TW" altLang="en-US" sz="2400" dirty="0">
              <a:latin typeface="微软雅黑" panose="020B0503020204020204" pitchFamily="34" charset="-122"/>
              <a:ea typeface="微软雅黑" panose="020B0503020204020204" pitchFamily="34" charset="-122"/>
            </a:endParaRPr>
          </a:p>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性味归经</a:t>
            </a:r>
            <a:r>
              <a:rPr lang="en-US" altLang="zh-TW" sz="2400" dirty="0">
                <a:latin typeface="微软雅黑" panose="020B0503020204020204" pitchFamily="34" charset="-122"/>
                <a:ea typeface="微软雅黑" panose="020B0503020204020204" pitchFamily="34" charset="-122"/>
              </a:rPr>
              <a:t>】</a:t>
            </a:r>
          </a:p>
          <a:p>
            <a:pPr marL="0" indent="0">
              <a:buNone/>
            </a:pPr>
            <a:r>
              <a:rPr lang="zh-CN" altLang="en-US" sz="2400" dirty="0">
                <a:latin typeface="微软雅黑" panose="020B0503020204020204" pitchFamily="34" charset="-122"/>
                <a:ea typeface="微软雅黑" panose="020B0503020204020204" pitchFamily="34" charset="-122"/>
              </a:rPr>
              <a:t>苦、甘，温。归脾、胃经。</a:t>
            </a:r>
            <a:endParaRPr lang="zh-TW" altLang="en-US" sz="2400" dirty="0">
              <a:latin typeface="微软雅黑" panose="020B0503020204020204" pitchFamily="34" charset="-122"/>
              <a:ea typeface="微软雅黑" panose="020B0503020204020204" pitchFamily="34" charset="-122"/>
            </a:endParaRPr>
          </a:p>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功效</a:t>
            </a:r>
            <a:r>
              <a:rPr lang="en-US" altLang="zh-TW" sz="2400" dirty="0">
                <a:latin typeface="微软雅黑" panose="020B0503020204020204" pitchFamily="34" charset="-122"/>
                <a:ea typeface="微软雅黑" panose="020B0503020204020204" pitchFamily="34" charset="-122"/>
              </a:rPr>
              <a:t>】</a:t>
            </a:r>
          </a:p>
          <a:p>
            <a:pPr marL="0" indent="0">
              <a:buNone/>
            </a:pPr>
            <a:r>
              <a:rPr lang="zh-CN" altLang="en-US" sz="2400" dirty="0">
                <a:latin typeface="微软雅黑" panose="020B0503020204020204" pitchFamily="34" charset="-122"/>
                <a:ea typeface="微软雅黑" panose="020B0503020204020204" pitchFamily="34" charset="-122"/>
              </a:rPr>
              <a:t>补气健脾，燥湿利水，止汗，安胎。</a:t>
            </a:r>
            <a:endParaRPr lang="zh-TW" altLang="en-US" sz="2400" dirty="0">
              <a:latin typeface="微软雅黑" panose="020B0503020204020204" pitchFamily="34" charset="-122"/>
              <a:ea typeface="微软雅黑" panose="020B0503020204020204" pitchFamily="34" charset="-122"/>
            </a:endParaRPr>
          </a:p>
        </p:txBody>
      </p:sp>
      <p:pic>
        <p:nvPicPr>
          <p:cNvPr id="235526" name="Picture 6"/>
          <p:cNvPicPr>
            <a:picLocks noChangeAspect="1" noChangeArrowheads="1"/>
          </p:cNvPicPr>
          <p:nvPr/>
        </p:nvPicPr>
        <p:blipFill>
          <a:blip r:embed="rId3" cstate="print"/>
          <a:srcRect/>
          <a:stretch>
            <a:fillRect/>
          </a:stretch>
        </p:blipFill>
        <p:spPr bwMode="auto">
          <a:xfrm>
            <a:off x="6385619" y="979704"/>
            <a:ext cx="4735274" cy="5401624"/>
          </a:xfrm>
          <a:prstGeom prst="rect">
            <a:avLst/>
          </a:prstGeom>
          <a:noFill/>
          <a:ln w="9525">
            <a:noFill/>
            <a:miter lim="800000"/>
            <a:headEnd/>
            <a:tailEnd/>
          </a:ln>
          <a:effectLst/>
        </p:spPr>
      </p:pic>
      <p:sp>
        <p:nvSpPr>
          <p:cNvPr id="5"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dirty="0"/>
              <a:t>白朮</a:t>
            </a:r>
            <a:endParaRPr lang="en-US" altLang="zh-TW" sz="36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19076" y="334963"/>
            <a:ext cx="7424737" cy="646112"/>
          </a:xfrm>
          <a:prstGeom prst="rect">
            <a:avLst/>
          </a:prstGeom>
          <a:noFill/>
        </p:spPr>
        <p:txBody>
          <a:bodyPr>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defRPr/>
            </a:pPr>
            <a:r>
              <a:rPr lang="zh-CN" altLang="en-US" sz="3600" dirty="0">
                <a:latin typeface="PingFang SC" charset="-122"/>
                <a:ea typeface="PingFang SC" charset="-122"/>
              </a:rPr>
              <a:t>王唯工教授</a:t>
            </a:r>
          </a:p>
        </p:txBody>
      </p: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9312" y="1614473"/>
            <a:ext cx="3477414" cy="367942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9459" name="图片 37"/>
          <p:cNvPicPr>
            <a:picLocks noChangeAspect="1"/>
          </p:cNvPicPr>
          <p:nvPr/>
        </p:nvPicPr>
        <p:blipFill rotWithShape="1">
          <a:blip r:embed="rId4">
            <a:extLst>
              <a:ext uri="{28A0092B-C50C-407E-A947-70E740481C1C}">
                <a14:useLocalDpi xmlns:a14="http://schemas.microsoft.com/office/drawing/2010/main" val="0"/>
              </a:ext>
            </a:extLst>
          </a:blip>
          <a:srcRect t="21428" b="2380"/>
          <a:stretch>
            <a:fillRect/>
          </a:stretch>
        </p:blipFill>
        <p:spPr bwMode="auto">
          <a:xfrm>
            <a:off x="5718175" y="1663701"/>
            <a:ext cx="5129212" cy="28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p:cNvSpPr>
            <a:spLocks noGrp="1" noChangeArrowheads="1"/>
          </p:cNvSpPr>
          <p:nvPr>
            <p:ph type="body" idx="4294967295"/>
          </p:nvPr>
        </p:nvSpPr>
        <p:spPr>
          <a:xfrm>
            <a:off x="985019" y="1265720"/>
            <a:ext cx="4788024" cy="4948237"/>
          </a:xfrm>
        </p:spPr>
        <p:txBody>
          <a:bodyPr>
            <a:noAutofit/>
          </a:bodyPr>
          <a:lstStyle/>
          <a:p>
            <a:r>
              <a:rPr lang="en-US" altLang="zh-TW" sz="2100" dirty="0">
                <a:latin typeface="微软雅黑" panose="020B0503020204020204" pitchFamily="34" charset="-122"/>
                <a:ea typeface="微软雅黑" panose="020B0503020204020204" pitchFamily="34" charset="-122"/>
              </a:rPr>
              <a:t>【</a:t>
            </a:r>
            <a:r>
              <a:rPr lang="zh-TW" altLang="en-US" sz="2100" dirty="0">
                <a:latin typeface="微软雅黑" panose="020B0503020204020204" pitchFamily="34" charset="-122"/>
                <a:ea typeface="微软雅黑" panose="020B0503020204020204" pitchFamily="34" charset="-122"/>
              </a:rPr>
              <a:t>品种来源</a:t>
            </a:r>
            <a:r>
              <a:rPr lang="en-US" altLang="zh-TW" sz="2100" dirty="0">
                <a:latin typeface="微软雅黑" panose="020B0503020204020204" pitchFamily="34" charset="-122"/>
                <a:ea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rPr>
              <a:t>本品为桔梗科多年生草本植物党参</a:t>
            </a:r>
            <a:r>
              <a:rPr lang="en-US" altLang="zh-TW" sz="2100" dirty="0">
                <a:latin typeface="微软雅黑" panose="020B0503020204020204" pitchFamily="34" charset="-122"/>
                <a:ea typeface="微软雅黑" panose="020B0503020204020204" pitchFamily="34" charset="-122"/>
              </a:rPr>
              <a:t>(</a:t>
            </a:r>
            <a:r>
              <a:rPr lang="en-US" sz="2100" dirty="0" err="1">
                <a:latin typeface="微软雅黑" panose="020B0503020204020204" pitchFamily="34" charset="-122"/>
                <a:ea typeface="微软雅黑" panose="020B0503020204020204" pitchFamily="34" charset="-122"/>
              </a:rPr>
              <a:t>Codonopsis</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pilosula</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Franch</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Nannf</a:t>
            </a:r>
            <a:r>
              <a:rPr lang="en-US" sz="2100" dirty="0">
                <a:latin typeface="微软雅黑" panose="020B0503020204020204" pitchFamily="34" charset="-122"/>
                <a:ea typeface="微软雅黑" panose="020B0503020204020204" pitchFamily="34" charset="-122"/>
              </a:rPr>
              <a:t>.)</a:t>
            </a:r>
            <a:r>
              <a:rPr lang="zh-TW" altLang="en-US" sz="2100" dirty="0">
                <a:latin typeface="微软雅黑" panose="020B0503020204020204" pitchFamily="34" charset="-122"/>
                <a:ea typeface="微软雅黑" panose="020B0503020204020204" pitchFamily="34" charset="-122"/>
              </a:rPr>
              <a:t>素花党参</a:t>
            </a:r>
            <a:r>
              <a:rPr lang="en-US" altLang="zh-TW" sz="2100" dirty="0">
                <a:latin typeface="微软雅黑" panose="020B0503020204020204" pitchFamily="34" charset="-122"/>
                <a:ea typeface="微软雅黑" panose="020B0503020204020204" pitchFamily="34" charset="-122"/>
              </a:rPr>
              <a:t>(</a:t>
            </a:r>
            <a:r>
              <a:rPr lang="en-US" sz="2100" dirty="0" err="1">
                <a:latin typeface="微软雅黑" panose="020B0503020204020204" pitchFamily="34" charset="-122"/>
                <a:ea typeface="微软雅黑" panose="020B0503020204020204" pitchFamily="34" charset="-122"/>
              </a:rPr>
              <a:t>Codonopsis</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pilosula</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Nannf</a:t>
            </a:r>
            <a:r>
              <a:rPr lang="en-US" sz="2100" dirty="0">
                <a:latin typeface="微软雅黑" panose="020B0503020204020204" pitchFamily="34" charset="-122"/>
                <a:ea typeface="微软雅黑" panose="020B0503020204020204" pitchFamily="34" charset="-122"/>
              </a:rPr>
              <a:t>. var. </a:t>
            </a:r>
            <a:r>
              <a:rPr lang="en-US" sz="2100" dirty="0" err="1">
                <a:latin typeface="微软雅黑" panose="020B0503020204020204" pitchFamily="34" charset="-122"/>
                <a:ea typeface="微软雅黑" panose="020B0503020204020204" pitchFamily="34" charset="-122"/>
              </a:rPr>
              <a:t>modesta</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Nannf</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L.T.Shen</a:t>
            </a:r>
            <a:r>
              <a:rPr lang="en-US" sz="2100" dirty="0">
                <a:latin typeface="微软雅黑" panose="020B0503020204020204" pitchFamily="34" charset="-122"/>
                <a:ea typeface="微软雅黑" panose="020B0503020204020204" pitchFamily="34" charset="-122"/>
              </a:rPr>
              <a:t>)</a:t>
            </a:r>
            <a:r>
              <a:rPr lang="zh-TW" altLang="en-US" sz="2100" dirty="0">
                <a:latin typeface="微软雅黑" panose="020B0503020204020204" pitchFamily="34" charset="-122"/>
                <a:ea typeface="微软雅黑" panose="020B0503020204020204" pitchFamily="34" charset="-122"/>
              </a:rPr>
              <a:t>或川党参</a:t>
            </a:r>
            <a:r>
              <a:rPr lang="en-US" altLang="zh-TW" sz="2100" dirty="0">
                <a:latin typeface="微软雅黑" panose="020B0503020204020204" pitchFamily="34" charset="-122"/>
                <a:ea typeface="微软雅黑" panose="020B0503020204020204" pitchFamily="34" charset="-122"/>
              </a:rPr>
              <a:t>(</a:t>
            </a:r>
            <a:r>
              <a:rPr lang="en-US" sz="2100" dirty="0" err="1">
                <a:latin typeface="微软雅黑" panose="020B0503020204020204" pitchFamily="34" charset="-122"/>
                <a:ea typeface="微软雅黑" panose="020B0503020204020204" pitchFamily="34" charset="-122"/>
              </a:rPr>
              <a:t>Codonopsis</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tangshen</a:t>
            </a:r>
            <a:r>
              <a:rPr lang="en-US" sz="2100" dirty="0">
                <a:latin typeface="微软雅黑" panose="020B0503020204020204" pitchFamily="34" charset="-122"/>
                <a:ea typeface="微软雅黑" panose="020B0503020204020204" pitchFamily="34" charset="-122"/>
              </a:rPr>
              <a:t> </a:t>
            </a:r>
            <a:r>
              <a:rPr lang="en-US" sz="2100" dirty="0" err="1">
                <a:latin typeface="微软雅黑" panose="020B0503020204020204" pitchFamily="34" charset="-122"/>
                <a:ea typeface="微软雅黑" panose="020B0503020204020204" pitchFamily="34" charset="-122"/>
              </a:rPr>
              <a:t>Oliv</a:t>
            </a:r>
            <a:r>
              <a:rPr lang="en-US" sz="2100" dirty="0">
                <a:latin typeface="微软雅黑" panose="020B0503020204020204" pitchFamily="34" charset="-122"/>
                <a:ea typeface="微软雅黑" panose="020B0503020204020204" pitchFamily="34" charset="-122"/>
              </a:rPr>
              <a:t>.)</a:t>
            </a:r>
            <a:r>
              <a:rPr lang="zh-CN" altLang="en-US" sz="2100" dirty="0">
                <a:latin typeface="微软雅黑" panose="020B0503020204020204" pitchFamily="34" charset="-122"/>
                <a:ea typeface="微软雅黑" panose="020B0503020204020204" pitchFamily="34" charset="-122"/>
              </a:rPr>
              <a:t>的干燥根。主产于山西、陕西、甘肃、四川等省。因以山西上党者最有名，故名党参。秋季采挖，洗净，晒干。切厚片，生用。</a:t>
            </a:r>
            <a:endParaRPr lang="zh-TW" altLang="en-US" sz="2100" dirty="0">
              <a:latin typeface="微软雅黑" panose="020B0503020204020204" pitchFamily="34" charset="-122"/>
              <a:ea typeface="微软雅黑" panose="020B0503020204020204" pitchFamily="34" charset="-122"/>
            </a:endParaRPr>
          </a:p>
          <a:p>
            <a:r>
              <a:rPr lang="en-US" altLang="zh-TW" sz="2100" dirty="0">
                <a:latin typeface="微软雅黑" panose="020B0503020204020204" pitchFamily="34" charset="-122"/>
                <a:ea typeface="微软雅黑" panose="020B0503020204020204" pitchFamily="34" charset="-122"/>
              </a:rPr>
              <a:t>【</a:t>
            </a:r>
            <a:r>
              <a:rPr lang="zh-TW" altLang="en-US" sz="2100" dirty="0">
                <a:latin typeface="微软雅黑" panose="020B0503020204020204" pitchFamily="34" charset="-122"/>
                <a:ea typeface="微软雅黑" panose="020B0503020204020204" pitchFamily="34" charset="-122"/>
              </a:rPr>
              <a:t>性味归经</a:t>
            </a:r>
            <a:r>
              <a:rPr lang="en-US" altLang="zh-TW" sz="2100" dirty="0">
                <a:latin typeface="微软雅黑" panose="020B0503020204020204" pitchFamily="34" charset="-122"/>
                <a:ea typeface="微软雅黑" panose="020B0503020204020204" pitchFamily="34" charset="-122"/>
              </a:rPr>
              <a:t>】</a:t>
            </a:r>
          </a:p>
          <a:p>
            <a:pPr marL="0" indent="0">
              <a:buNone/>
            </a:pPr>
            <a:r>
              <a:rPr lang="zh-CN" altLang="en-US" sz="2100" dirty="0">
                <a:latin typeface="微软雅黑" panose="020B0503020204020204" pitchFamily="34" charset="-122"/>
                <a:ea typeface="微软雅黑" panose="020B0503020204020204" pitchFamily="34" charset="-122"/>
              </a:rPr>
              <a:t>甘，平。归脾、肺经。</a:t>
            </a:r>
            <a:endParaRPr lang="zh-TW" altLang="en-US" sz="2100" dirty="0">
              <a:latin typeface="微软雅黑" panose="020B0503020204020204" pitchFamily="34" charset="-122"/>
              <a:ea typeface="微软雅黑" panose="020B0503020204020204" pitchFamily="34" charset="-122"/>
            </a:endParaRPr>
          </a:p>
          <a:p>
            <a:r>
              <a:rPr lang="en-US" altLang="zh-TW" sz="2100" dirty="0">
                <a:latin typeface="微软雅黑" panose="020B0503020204020204" pitchFamily="34" charset="-122"/>
                <a:ea typeface="微软雅黑" panose="020B0503020204020204" pitchFamily="34" charset="-122"/>
              </a:rPr>
              <a:t>【</a:t>
            </a:r>
            <a:r>
              <a:rPr lang="zh-TW" altLang="en-US" sz="2100" dirty="0">
                <a:latin typeface="微软雅黑" panose="020B0503020204020204" pitchFamily="34" charset="-122"/>
                <a:ea typeface="微软雅黑" panose="020B0503020204020204" pitchFamily="34" charset="-122"/>
              </a:rPr>
              <a:t>功效</a:t>
            </a:r>
            <a:r>
              <a:rPr lang="en-US" altLang="zh-TW" sz="2100" dirty="0">
                <a:latin typeface="微软雅黑" panose="020B0503020204020204" pitchFamily="34" charset="-122"/>
                <a:ea typeface="微软雅黑" panose="020B0503020204020204" pitchFamily="34" charset="-122"/>
              </a:rPr>
              <a:t>】</a:t>
            </a:r>
          </a:p>
          <a:p>
            <a:pPr marL="0" indent="0">
              <a:buNone/>
            </a:pPr>
            <a:r>
              <a:rPr lang="zh-CN" altLang="en-US" sz="2100" dirty="0">
                <a:latin typeface="微软雅黑" panose="020B0503020204020204" pitchFamily="34" charset="-122"/>
                <a:ea typeface="微软雅黑" panose="020B0503020204020204" pitchFamily="34" charset="-122"/>
              </a:rPr>
              <a:t>益气，生津，养血。</a:t>
            </a:r>
            <a:endParaRPr lang="zh-TW" altLang="en-US" sz="2100" dirty="0">
              <a:latin typeface="微软雅黑" panose="020B0503020204020204" pitchFamily="34" charset="-122"/>
              <a:ea typeface="微软雅黑" panose="020B0503020204020204" pitchFamily="34" charset="-122"/>
            </a:endParaRPr>
          </a:p>
        </p:txBody>
      </p:sp>
      <p:pic>
        <p:nvPicPr>
          <p:cNvPr id="238598" name="Picture 6"/>
          <p:cNvPicPr>
            <a:picLocks noChangeAspect="1" noChangeArrowheads="1"/>
          </p:cNvPicPr>
          <p:nvPr/>
        </p:nvPicPr>
        <p:blipFill>
          <a:blip r:embed="rId3" cstate="print"/>
          <a:srcRect/>
          <a:stretch>
            <a:fillRect/>
          </a:stretch>
        </p:blipFill>
        <p:spPr bwMode="auto">
          <a:xfrm>
            <a:off x="6169595" y="1004518"/>
            <a:ext cx="4743450" cy="5327650"/>
          </a:xfrm>
          <a:prstGeom prst="rect">
            <a:avLst/>
          </a:prstGeom>
          <a:noFill/>
          <a:ln w="9525">
            <a:noFill/>
            <a:miter lim="800000"/>
            <a:headEnd/>
            <a:tailEnd/>
          </a:ln>
          <a:effectLst/>
        </p:spPr>
      </p:pic>
      <p:sp>
        <p:nvSpPr>
          <p:cNvPr id="5"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t>党参</a:t>
            </a:r>
            <a:endParaRPr lang="en-US" altLang="zh-TW"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7" name="Rectangle 3"/>
          <p:cNvSpPr>
            <a:spLocks noGrp="1" noChangeArrowheads="1"/>
          </p:cNvSpPr>
          <p:nvPr>
            <p:ph type="body" idx="4294967295"/>
          </p:nvPr>
        </p:nvSpPr>
        <p:spPr>
          <a:xfrm>
            <a:off x="1273051" y="1062337"/>
            <a:ext cx="4824535" cy="5335372"/>
          </a:xfrm>
        </p:spPr>
        <p:txBody>
          <a:bodyPr>
            <a:normAutofit/>
          </a:bodyPr>
          <a:lstStyle/>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品种来源</a:t>
            </a:r>
            <a:r>
              <a:rPr lang="en-US" altLang="zh-TW"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本品为苋科多年生草本植物怀牛膝</a:t>
            </a:r>
            <a:r>
              <a:rPr lang="en-US" altLang="zh-TW" sz="2400" dirty="0">
                <a:latin typeface="微软雅黑" panose="020B0503020204020204" pitchFamily="34" charset="-122"/>
                <a:ea typeface="微软雅黑" panose="020B0503020204020204" pitchFamily="34" charset="-122"/>
              </a:rPr>
              <a:t>(</a:t>
            </a:r>
            <a:r>
              <a:rPr lang="en-US" altLang="zh-TW" sz="2400" dirty="0" err="1">
                <a:latin typeface="微软雅黑" panose="020B0503020204020204" pitchFamily="34" charset="-122"/>
                <a:ea typeface="微软雅黑" panose="020B0503020204020204" pitchFamily="34" charset="-122"/>
              </a:rPr>
              <a:t>Achyranthes</a:t>
            </a:r>
            <a:r>
              <a:rPr lang="en-US" altLang="zh-TW" sz="2400" dirty="0">
                <a:latin typeface="微软雅黑" panose="020B0503020204020204" pitchFamily="34" charset="-122"/>
                <a:ea typeface="微软雅黑" panose="020B0503020204020204" pitchFamily="34" charset="-122"/>
              </a:rPr>
              <a:t> </a:t>
            </a:r>
            <a:r>
              <a:rPr lang="en-US" altLang="zh-TW" sz="2400" dirty="0" err="1">
                <a:latin typeface="微软雅黑" panose="020B0503020204020204" pitchFamily="34" charset="-122"/>
                <a:ea typeface="微软雅黑" panose="020B0503020204020204" pitchFamily="34" charset="-122"/>
              </a:rPr>
              <a:t>bidentata</a:t>
            </a:r>
            <a:r>
              <a:rPr lang="en-US" altLang="zh-TW" sz="2400" dirty="0">
                <a:latin typeface="微软雅黑" panose="020B0503020204020204" pitchFamily="34" charset="-122"/>
                <a:ea typeface="微软雅黑" panose="020B0503020204020204" pitchFamily="34" charset="-122"/>
              </a:rPr>
              <a:t> Bl.)</a:t>
            </a:r>
            <a:r>
              <a:rPr lang="zh-TW" altLang="en-US" sz="2400" dirty="0">
                <a:latin typeface="微软雅黑" panose="020B0503020204020204" pitchFamily="34" charset="-122"/>
                <a:ea typeface="微软雅黑" panose="020B0503020204020204" pitchFamily="34" charset="-122"/>
              </a:rPr>
              <a:t>和川牛膝</a:t>
            </a:r>
            <a:r>
              <a:rPr lang="en-US" altLang="zh-TW" sz="2400" dirty="0">
                <a:latin typeface="微软雅黑" panose="020B0503020204020204" pitchFamily="34" charset="-122"/>
                <a:ea typeface="微软雅黑" panose="020B0503020204020204" pitchFamily="34" charset="-122"/>
              </a:rPr>
              <a:t>(</a:t>
            </a:r>
            <a:r>
              <a:rPr lang="en-US" altLang="zh-TW" sz="2400" dirty="0" err="1">
                <a:latin typeface="微软雅黑" panose="020B0503020204020204" pitchFamily="34" charset="-122"/>
                <a:ea typeface="微软雅黑" panose="020B0503020204020204" pitchFamily="34" charset="-122"/>
              </a:rPr>
              <a:t>Cyathula</a:t>
            </a:r>
            <a:r>
              <a:rPr lang="en-US" altLang="zh-TW" sz="2400" dirty="0">
                <a:latin typeface="微软雅黑" panose="020B0503020204020204" pitchFamily="34" charset="-122"/>
                <a:ea typeface="微软雅黑" panose="020B0503020204020204" pitchFamily="34" charset="-122"/>
              </a:rPr>
              <a:t> officinalis </a:t>
            </a:r>
            <a:r>
              <a:rPr lang="en-US" altLang="zh-TW" sz="2400" dirty="0" err="1">
                <a:latin typeface="微软雅黑" panose="020B0503020204020204" pitchFamily="34" charset="-122"/>
                <a:ea typeface="微软雅黑" panose="020B0503020204020204" pitchFamily="34" charset="-122"/>
              </a:rPr>
              <a:t>Kuan</a:t>
            </a:r>
            <a:r>
              <a:rPr lang="en-US" altLang="zh-TW"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的根。前者主产河南；后者主产于四川、贵州、云南等地。冬季采挖，洗净，晒干。生用或酒炙用。</a:t>
            </a:r>
            <a:endParaRPr lang="zh-TW" altLang="en-US" sz="2400" dirty="0">
              <a:latin typeface="微软雅黑" panose="020B0503020204020204" pitchFamily="34" charset="-122"/>
              <a:ea typeface="微软雅黑" panose="020B0503020204020204" pitchFamily="34" charset="-122"/>
            </a:endParaRPr>
          </a:p>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性味归经</a:t>
            </a:r>
            <a:r>
              <a:rPr lang="en-US" altLang="zh-TW" sz="2400" dirty="0">
                <a:latin typeface="微软雅黑" panose="020B0503020204020204" pitchFamily="34" charset="-122"/>
                <a:ea typeface="微软雅黑" panose="020B0503020204020204" pitchFamily="34" charset="-122"/>
              </a:rPr>
              <a:t>】</a:t>
            </a:r>
          </a:p>
          <a:p>
            <a:pPr marL="0" indent="0">
              <a:buNone/>
            </a:pPr>
            <a:r>
              <a:rPr lang="zh-CN" altLang="en-US" sz="2400" dirty="0">
                <a:latin typeface="微软雅黑" panose="020B0503020204020204" pitchFamily="34" charset="-122"/>
                <a:ea typeface="微软雅黑" panose="020B0503020204020204" pitchFamily="34" charset="-122"/>
              </a:rPr>
              <a:t>苦、甘、酸，平。归肝、肾经。</a:t>
            </a:r>
            <a:endParaRPr lang="zh-TW" altLang="en-US" sz="2400" dirty="0">
              <a:latin typeface="微软雅黑" panose="020B0503020204020204" pitchFamily="34" charset="-122"/>
              <a:ea typeface="微软雅黑" panose="020B0503020204020204" pitchFamily="34" charset="-122"/>
            </a:endParaRPr>
          </a:p>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功效</a:t>
            </a:r>
            <a:r>
              <a:rPr lang="en-US" altLang="zh-TW" sz="2400" dirty="0">
                <a:latin typeface="微软雅黑" panose="020B0503020204020204" pitchFamily="34" charset="-122"/>
                <a:ea typeface="微软雅黑" panose="020B0503020204020204" pitchFamily="34" charset="-122"/>
              </a:rPr>
              <a:t>】</a:t>
            </a:r>
          </a:p>
          <a:p>
            <a:pPr marL="0" indent="0">
              <a:buNone/>
            </a:pPr>
            <a:r>
              <a:rPr lang="zh-CN" altLang="en-US" sz="2400" dirty="0">
                <a:latin typeface="微软雅黑" panose="020B0503020204020204" pitchFamily="34" charset="-122"/>
                <a:ea typeface="微软雅黑" panose="020B0503020204020204" pitchFamily="34" charset="-122"/>
              </a:rPr>
              <a:t>活血通经，补肝肾，强筋骨，利水通淋，引火（血）下行。</a:t>
            </a:r>
            <a:endParaRPr lang="zh-TW" altLang="en-US" sz="2400" dirty="0">
              <a:latin typeface="微软雅黑" panose="020B0503020204020204" pitchFamily="34" charset="-122"/>
              <a:ea typeface="微软雅黑" panose="020B0503020204020204" pitchFamily="34" charset="-122"/>
            </a:endParaRPr>
          </a:p>
          <a:p>
            <a:endParaRPr lang="zh-TW" altLang="en-US" sz="2400" dirty="0">
              <a:latin typeface="微软雅黑" panose="020B0503020204020204" pitchFamily="34" charset="-122"/>
              <a:ea typeface="微软雅黑" panose="020B0503020204020204" pitchFamily="34" charset="-122"/>
            </a:endParaRPr>
          </a:p>
        </p:txBody>
      </p:sp>
      <p:pic>
        <p:nvPicPr>
          <p:cNvPr id="246789" name="Picture 5"/>
          <p:cNvPicPr>
            <a:picLocks noChangeAspect="1" noChangeArrowheads="1"/>
          </p:cNvPicPr>
          <p:nvPr/>
        </p:nvPicPr>
        <p:blipFill>
          <a:blip r:embed="rId3" cstate="print"/>
          <a:srcRect/>
          <a:stretch>
            <a:fillRect/>
          </a:stretch>
        </p:blipFill>
        <p:spPr bwMode="auto">
          <a:xfrm>
            <a:off x="6241604" y="850321"/>
            <a:ext cx="4610472" cy="5495925"/>
          </a:xfrm>
          <a:prstGeom prst="rect">
            <a:avLst/>
          </a:prstGeom>
          <a:noFill/>
          <a:ln w="9525">
            <a:noFill/>
            <a:miter lim="800000"/>
            <a:headEnd/>
            <a:tailEnd/>
          </a:ln>
          <a:effectLst/>
        </p:spPr>
      </p:pic>
      <p:sp>
        <p:nvSpPr>
          <p:cNvPr id="5"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dirty="0"/>
              <a:t>牛膝</a:t>
            </a:r>
            <a:endParaRPr lang="en-US" altLang="zh-TW"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3" name="Rectangle 3"/>
          <p:cNvSpPr>
            <a:spLocks noGrp="1" noChangeArrowheads="1"/>
          </p:cNvSpPr>
          <p:nvPr>
            <p:ph type="body" idx="4294967295"/>
          </p:nvPr>
        </p:nvSpPr>
        <p:spPr>
          <a:xfrm>
            <a:off x="1273051" y="1196752"/>
            <a:ext cx="5184576" cy="5118324"/>
          </a:xfrm>
        </p:spPr>
        <p:txBody>
          <a:bodyPr>
            <a:normAutofit/>
          </a:bodyPr>
          <a:lstStyle/>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品种来源</a:t>
            </a:r>
            <a:r>
              <a:rPr lang="en-US" altLang="zh-TW"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本品为多孔菌科真菌茯苓</a:t>
            </a:r>
            <a:r>
              <a:rPr lang="en-US" altLang="zh-TW" sz="2400" dirty="0">
                <a:latin typeface="微软雅黑" panose="020B0503020204020204" pitchFamily="34" charset="-122"/>
                <a:ea typeface="微软雅黑" panose="020B0503020204020204" pitchFamily="34" charset="-122"/>
              </a:rPr>
              <a:t>(</a:t>
            </a:r>
            <a:r>
              <a:rPr lang="en-US" altLang="zh-TW" sz="2400" dirty="0" err="1">
                <a:latin typeface="微软雅黑" panose="020B0503020204020204" pitchFamily="34" charset="-122"/>
                <a:ea typeface="微软雅黑" panose="020B0503020204020204" pitchFamily="34" charset="-122"/>
              </a:rPr>
              <a:t>Poria</a:t>
            </a:r>
            <a:r>
              <a:rPr lang="en-US" altLang="zh-TW" sz="2400" dirty="0">
                <a:latin typeface="微软雅黑" panose="020B0503020204020204" pitchFamily="34" charset="-122"/>
                <a:ea typeface="微软雅黑" panose="020B0503020204020204" pitchFamily="34" charset="-122"/>
              </a:rPr>
              <a:t> </a:t>
            </a:r>
            <a:r>
              <a:rPr lang="en-US" altLang="zh-TW" sz="2400" dirty="0" err="1">
                <a:latin typeface="微软雅黑" panose="020B0503020204020204" pitchFamily="34" charset="-122"/>
                <a:ea typeface="微软雅黑" panose="020B0503020204020204" pitchFamily="34" charset="-122"/>
              </a:rPr>
              <a:t>cocos</a:t>
            </a:r>
            <a:r>
              <a:rPr lang="en-US" altLang="zh-TW" sz="2400" dirty="0">
                <a:latin typeface="微软雅黑" panose="020B0503020204020204" pitchFamily="34" charset="-122"/>
                <a:ea typeface="微软雅黑" panose="020B0503020204020204" pitchFamily="34" charset="-122"/>
              </a:rPr>
              <a:t> (</a:t>
            </a:r>
            <a:r>
              <a:rPr lang="en-US" altLang="zh-TW" sz="2400" dirty="0" err="1">
                <a:latin typeface="微软雅黑" panose="020B0503020204020204" pitchFamily="34" charset="-122"/>
                <a:ea typeface="微软雅黑" panose="020B0503020204020204" pitchFamily="34" charset="-122"/>
              </a:rPr>
              <a:t>Schw</a:t>
            </a:r>
            <a:r>
              <a:rPr lang="en-US" altLang="zh-TW" sz="2400" dirty="0">
                <a:latin typeface="微软雅黑" panose="020B0503020204020204" pitchFamily="34" charset="-122"/>
                <a:ea typeface="微软雅黑" panose="020B0503020204020204" pitchFamily="34" charset="-122"/>
              </a:rPr>
              <a:t>.) Wolf)</a:t>
            </a:r>
            <a:r>
              <a:rPr lang="zh-CN" altLang="en-US" sz="2400" dirty="0">
                <a:latin typeface="微软雅黑" panose="020B0503020204020204" pitchFamily="34" charset="-122"/>
                <a:ea typeface="微软雅黑" panose="020B0503020204020204" pitchFamily="34" charset="-122"/>
              </a:rPr>
              <a:t>的茵核。多寄生于松科植物赤松成马尾松等树根上。野生或栽培，主产于云南、湖北、四川等地。</a:t>
            </a:r>
            <a:r>
              <a:rPr lang="en-US" altLang="zh-TW" sz="2400" dirty="0">
                <a:latin typeface="微软雅黑" panose="020B0503020204020204" pitchFamily="34" charset="-122"/>
                <a:ea typeface="微软雅黑" panose="020B0503020204020204" pitchFamily="34" charset="-122"/>
              </a:rPr>
              <a:t>7</a:t>
            </a:r>
            <a:r>
              <a:rPr lang="zh-TW" altLang="en-US" sz="2400" dirty="0">
                <a:latin typeface="微软雅黑" panose="020B0503020204020204" pitchFamily="34" charset="-122"/>
                <a:ea typeface="微软雅黑" panose="020B0503020204020204" pitchFamily="34" charset="-122"/>
              </a:rPr>
              <a:t>～</a:t>
            </a:r>
            <a:r>
              <a:rPr lang="en-US" altLang="zh-TW" sz="2400" dirty="0">
                <a:latin typeface="微软雅黑" panose="020B0503020204020204" pitchFamily="34" charset="-122"/>
                <a:ea typeface="微软雅黑" panose="020B0503020204020204" pitchFamily="34" charset="-122"/>
              </a:rPr>
              <a:t>9</a:t>
            </a:r>
            <a:r>
              <a:rPr lang="zh-CN" altLang="en-US" sz="2400" dirty="0">
                <a:latin typeface="微软雅黑" panose="020B0503020204020204" pitchFamily="34" charset="-122"/>
                <a:ea typeface="微软雅黑" panose="020B0503020204020204" pitchFamily="34" charset="-122"/>
              </a:rPr>
              <a:t>月来挖。堆置「发汗」后摊开晒干，再行「发汗」、晾干，如此反复</a:t>
            </a:r>
            <a:r>
              <a:rPr lang="en-US" altLang="zh-TW" sz="2400" dirty="0">
                <a:latin typeface="微软雅黑" panose="020B0503020204020204" pitchFamily="34" charset="-122"/>
                <a:ea typeface="微软雅黑" panose="020B0503020204020204" pitchFamily="34" charset="-122"/>
              </a:rPr>
              <a:t>3</a:t>
            </a:r>
            <a:r>
              <a:rPr lang="zh-TW" altLang="en-US" sz="2400" dirty="0">
                <a:latin typeface="微软雅黑" panose="020B0503020204020204" pitchFamily="34" charset="-122"/>
                <a:ea typeface="微软雅黑" panose="020B0503020204020204" pitchFamily="34" charset="-122"/>
              </a:rPr>
              <a:t>～</a:t>
            </a:r>
            <a:r>
              <a:rPr lang="en-US" altLang="zh-TW" sz="2400" dirty="0">
                <a:latin typeface="微软雅黑" panose="020B0503020204020204" pitchFamily="34" charset="-122"/>
                <a:ea typeface="微软雅黑" panose="020B0503020204020204" pitchFamily="34" charset="-122"/>
              </a:rPr>
              <a:t>4</a:t>
            </a:r>
            <a:r>
              <a:rPr lang="zh-TW" altLang="en-US" sz="2400" dirty="0">
                <a:latin typeface="微软雅黑" panose="020B0503020204020204" pitchFamily="34" charset="-122"/>
                <a:ea typeface="微软雅黑" panose="020B0503020204020204" pitchFamily="34" charset="-122"/>
              </a:rPr>
              <a:t>次，最后晾至全干。生用。</a:t>
            </a:r>
          </a:p>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性味归经</a:t>
            </a:r>
            <a:r>
              <a:rPr lang="en-US" altLang="zh-TW" sz="2400" dirty="0">
                <a:latin typeface="微软雅黑" panose="020B0503020204020204" pitchFamily="34" charset="-122"/>
                <a:ea typeface="微软雅黑" panose="020B0503020204020204" pitchFamily="34" charset="-122"/>
              </a:rPr>
              <a:t>】</a:t>
            </a:r>
          </a:p>
          <a:p>
            <a:pPr marL="0" indent="0">
              <a:buNone/>
            </a:pPr>
            <a:r>
              <a:rPr lang="zh-CN" altLang="en-US" sz="2400" dirty="0">
                <a:latin typeface="微软雅黑" panose="020B0503020204020204" pitchFamily="34" charset="-122"/>
                <a:ea typeface="微软雅黑" panose="020B0503020204020204" pitchFamily="34" charset="-122"/>
              </a:rPr>
              <a:t>甘、淡，平。归心、脾、肾经。</a:t>
            </a:r>
            <a:endParaRPr lang="zh-TW" altLang="en-US" sz="2400" dirty="0">
              <a:latin typeface="微软雅黑" panose="020B0503020204020204" pitchFamily="34" charset="-122"/>
              <a:ea typeface="微软雅黑" panose="020B0503020204020204" pitchFamily="34" charset="-122"/>
            </a:endParaRPr>
          </a:p>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功效</a:t>
            </a:r>
            <a:r>
              <a:rPr lang="en-US" altLang="zh-TW" sz="2400" dirty="0">
                <a:latin typeface="微软雅黑" panose="020B0503020204020204" pitchFamily="34" charset="-122"/>
                <a:ea typeface="微软雅黑" panose="020B0503020204020204" pitchFamily="34" charset="-122"/>
              </a:rPr>
              <a:t>】</a:t>
            </a:r>
          </a:p>
          <a:p>
            <a:pPr marL="0" indent="0">
              <a:buNone/>
            </a:pPr>
            <a:r>
              <a:rPr lang="zh-CN" altLang="en-US" sz="2400" dirty="0">
                <a:latin typeface="微软雅黑" panose="020B0503020204020204" pitchFamily="34" charset="-122"/>
                <a:ea typeface="微软雅黑" panose="020B0503020204020204" pitchFamily="34" charset="-122"/>
              </a:rPr>
              <a:t>利水渗湿，健脾安神。</a:t>
            </a:r>
            <a:endParaRPr lang="zh-TW" altLang="en-US" sz="2400" dirty="0">
              <a:latin typeface="微软雅黑" panose="020B0503020204020204" pitchFamily="34" charset="-122"/>
              <a:ea typeface="微软雅黑" panose="020B0503020204020204" pitchFamily="34" charset="-122"/>
            </a:endParaRPr>
          </a:p>
          <a:p>
            <a:endParaRPr lang="zh-TW" altLang="en-US" sz="2400" dirty="0">
              <a:latin typeface="微软雅黑" panose="020B0503020204020204" pitchFamily="34" charset="-122"/>
              <a:ea typeface="微软雅黑" panose="020B0503020204020204" pitchFamily="34" charset="-122"/>
            </a:endParaRPr>
          </a:p>
        </p:txBody>
      </p:sp>
      <p:pic>
        <p:nvPicPr>
          <p:cNvPr id="250885" name="Picture 5"/>
          <p:cNvPicPr>
            <a:picLocks noChangeAspect="1" noChangeArrowheads="1"/>
          </p:cNvPicPr>
          <p:nvPr/>
        </p:nvPicPr>
        <p:blipFill>
          <a:blip r:embed="rId3" cstate="print"/>
          <a:srcRect/>
          <a:stretch>
            <a:fillRect/>
          </a:stretch>
        </p:blipFill>
        <p:spPr bwMode="auto">
          <a:xfrm>
            <a:off x="6466381" y="979704"/>
            <a:ext cx="4396929" cy="5360347"/>
          </a:xfrm>
          <a:prstGeom prst="rect">
            <a:avLst/>
          </a:prstGeom>
          <a:noFill/>
          <a:ln w="9525">
            <a:noFill/>
            <a:miter lim="800000"/>
            <a:headEnd/>
            <a:tailEnd/>
          </a:ln>
          <a:effectLst/>
        </p:spPr>
      </p:pic>
      <p:sp>
        <p:nvSpPr>
          <p:cNvPr id="5"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dirty="0"/>
              <a:t>茯苓</a:t>
            </a:r>
            <a:endParaRPr lang="en-US" altLang="zh-TW"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7" name="Rectangle 3"/>
          <p:cNvSpPr>
            <a:spLocks noGrp="1" noChangeArrowheads="1"/>
          </p:cNvSpPr>
          <p:nvPr>
            <p:ph type="body" idx="4294967295"/>
          </p:nvPr>
        </p:nvSpPr>
        <p:spPr>
          <a:xfrm>
            <a:off x="1489075" y="1158194"/>
            <a:ext cx="4572000" cy="4948237"/>
          </a:xfrm>
        </p:spPr>
        <p:txBody>
          <a:bodyPr>
            <a:normAutofit lnSpcReduction="10000"/>
          </a:bodyPr>
          <a:lstStyle/>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品种来源</a:t>
            </a:r>
            <a:r>
              <a:rPr lang="en-US" altLang="zh-TW"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本品为泽泻科多年生沼泽植物泽泻</a:t>
            </a:r>
            <a:r>
              <a:rPr lang="en-US" altLang="zh-TW" sz="2400" dirty="0">
                <a:latin typeface="微软雅黑" panose="020B0503020204020204" pitchFamily="34" charset="-122"/>
                <a:ea typeface="微软雅黑" panose="020B0503020204020204" pitchFamily="34" charset="-122"/>
              </a:rPr>
              <a:t>(</a:t>
            </a:r>
            <a:r>
              <a:rPr lang="en-US" altLang="zh-TW" sz="2400" dirty="0" err="1">
                <a:latin typeface="微软雅黑" panose="020B0503020204020204" pitchFamily="34" charset="-122"/>
                <a:ea typeface="微软雅黑" panose="020B0503020204020204" pitchFamily="34" charset="-122"/>
              </a:rPr>
              <a:t>Alisma</a:t>
            </a:r>
            <a:r>
              <a:rPr lang="en-US" altLang="zh-TW" sz="2400" dirty="0">
                <a:latin typeface="微软雅黑" panose="020B0503020204020204" pitchFamily="34" charset="-122"/>
                <a:ea typeface="微软雅黑" panose="020B0503020204020204" pitchFamily="34" charset="-122"/>
              </a:rPr>
              <a:t> </a:t>
            </a:r>
            <a:r>
              <a:rPr lang="en-US" altLang="zh-TW" sz="2400" dirty="0" err="1">
                <a:latin typeface="微软雅黑" panose="020B0503020204020204" pitchFamily="34" charset="-122"/>
                <a:ea typeface="微软雅黑" panose="020B0503020204020204" pitchFamily="34" charset="-122"/>
              </a:rPr>
              <a:t>orientalis</a:t>
            </a:r>
            <a:r>
              <a:rPr lang="en-US" altLang="zh-TW" sz="2400" dirty="0">
                <a:latin typeface="微软雅黑" panose="020B0503020204020204" pitchFamily="34" charset="-122"/>
                <a:ea typeface="微软雅黑" panose="020B0503020204020204" pitchFamily="34" charset="-122"/>
              </a:rPr>
              <a:t> (Sam.) </a:t>
            </a:r>
            <a:r>
              <a:rPr lang="en-US" altLang="zh-TW" sz="2400" dirty="0" err="1">
                <a:latin typeface="微软雅黑" panose="020B0503020204020204" pitchFamily="34" charset="-122"/>
                <a:ea typeface="微软雅黑" panose="020B0503020204020204" pitchFamily="34" charset="-122"/>
              </a:rPr>
              <a:t>Juzep</a:t>
            </a:r>
            <a:r>
              <a:rPr lang="en-US" altLang="zh-TW"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的块茎。主产于福建、 四川、江西等地。冬季茎叶开始枯萎时采挖，洗净，用微火烘干，撞去须根及粗皮，以水润透切片，晒干。麸炒或盐水炒用。本品又名建泽泻。</a:t>
            </a:r>
            <a:endParaRPr lang="zh-TW" altLang="en-US" sz="2400" dirty="0">
              <a:latin typeface="微软雅黑" panose="020B0503020204020204" pitchFamily="34" charset="-122"/>
              <a:ea typeface="微软雅黑" panose="020B0503020204020204" pitchFamily="34" charset="-122"/>
            </a:endParaRPr>
          </a:p>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性味归经</a:t>
            </a:r>
            <a:r>
              <a:rPr lang="en-US" altLang="zh-TW" sz="2400" dirty="0">
                <a:latin typeface="微软雅黑" panose="020B0503020204020204" pitchFamily="34" charset="-122"/>
                <a:ea typeface="微软雅黑" panose="020B0503020204020204" pitchFamily="34" charset="-122"/>
              </a:rPr>
              <a:t>】</a:t>
            </a:r>
          </a:p>
          <a:p>
            <a:pPr marL="0" indent="0">
              <a:buNone/>
            </a:pPr>
            <a:r>
              <a:rPr lang="zh-CN" altLang="en-US" sz="2400" dirty="0">
                <a:latin typeface="微软雅黑" panose="020B0503020204020204" pitchFamily="34" charset="-122"/>
                <a:ea typeface="微软雅黑" panose="020B0503020204020204" pitchFamily="34" charset="-122"/>
              </a:rPr>
              <a:t>甘、淡，寒。归肾、膀胱经。</a:t>
            </a:r>
            <a:endParaRPr lang="zh-TW" altLang="en-US" sz="2400" dirty="0">
              <a:latin typeface="微软雅黑" panose="020B0503020204020204" pitchFamily="34" charset="-122"/>
              <a:ea typeface="微软雅黑" panose="020B0503020204020204" pitchFamily="34" charset="-122"/>
            </a:endParaRPr>
          </a:p>
          <a:p>
            <a:r>
              <a:rPr lang="en-US" altLang="zh-TW"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功效</a:t>
            </a:r>
            <a:r>
              <a:rPr lang="en-US" altLang="zh-TW" sz="2400" dirty="0">
                <a:latin typeface="微软雅黑" panose="020B0503020204020204" pitchFamily="34" charset="-122"/>
                <a:ea typeface="微软雅黑" panose="020B0503020204020204" pitchFamily="34" charset="-122"/>
              </a:rPr>
              <a:t>】</a:t>
            </a:r>
          </a:p>
          <a:p>
            <a:pPr marL="0" indent="0">
              <a:buNone/>
            </a:pPr>
            <a:r>
              <a:rPr lang="zh-CN" altLang="en-US" sz="2400" dirty="0">
                <a:latin typeface="微软雅黑" panose="020B0503020204020204" pitchFamily="34" charset="-122"/>
                <a:ea typeface="微软雅黑" panose="020B0503020204020204" pitchFamily="34" charset="-122"/>
              </a:rPr>
              <a:t>利水渗湿，泄热。</a:t>
            </a:r>
            <a:endParaRPr lang="zh-TW" altLang="en-US" sz="2400" dirty="0">
              <a:latin typeface="微软雅黑" panose="020B0503020204020204" pitchFamily="34" charset="-122"/>
              <a:ea typeface="微软雅黑" panose="020B0503020204020204" pitchFamily="34" charset="-122"/>
            </a:endParaRPr>
          </a:p>
          <a:p>
            <a:endParaRPr lang="zh-TW" altLang="en-US" sz="2400" dirty="0">
              <a:latin typeface="微软雅黑" panose="020B0503020204020204" pitchFamily="34" charset="-122"/>
              <a:ea typeface="微软雅黑" panose="020B0503020204020204" pitchFamily="34" charset="-122"/>
            </a:endParaRPr>
          </a:p>
        </p:txBody>
      </p:sp>
      <p:pic>
        <p:nvPicPr>
          <p:cNvPr id="251909" name="Picture 5"/>
          <p:cNvPicPr>
            <a:picLocks noChangeAspect="1" noChangeArrowheads="1"/>
          </p:cNvPicPr>
          <p:nvPr/>
        </p:nvPicPr>
        <p:blipFill>
          <a:blip r:embed="rId3" cstate="print"/>
          <a:srcRect/>
          <a:stretch>
            <a:fillRect/>
          </a:stretch>
        </p:blipFill>
        <p:spPr bwMode="auto">
          <a:xfrm>
            <a:off x="6313611" y="848661"/>
            <a:ext cx="4564310" cy="5567302"/>
          </a:xfrm>
          <a:prstGeom prst="rect">
            <a:avLst/>
          </a:prstGeom>
          <a:noFill/>
          <a:ln w="9525">
            <a:noFill/>
            <a:miter lim="800000"/>
            <a:headEnd/>
            <a:tailEnd/>
          </a:ln>
          <a:effectLst/>
        </p:spPr>
      </p:pic>
      <p:sp>
        <p:nvSpPr>
          <p:cNvPr id="5"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dirty="0"/>
              <a:t>泽泻</a:t>
            </a:r>
            <a:endParaRPr lang="en-US" altLang="zh-TW"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027" y="2708920"/>
            <a:ext cx="10365899" cy="1362075"/>
          </a:xfrm>
        </p:spPr>
        <p:txBody>
          <a:bodyPr/>
          <a:lstStyle/>
          <a:p>
            <a:pPr algn="ctr"/>
            <a:r>
              <a:rPr lang="zh-CN" altLang="en-US"/>
              <a:t>脉诊的诊断效力</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t>诊断效力</a:t>
            </a:r>
            <a:endParaRPr lang="en-US" dirty="0"/>
          </a:p>
        </p:txBody>
      </p:sp>
      <p:sp>
        <p:nvSpPr>
          <p:cNvPr id="3" name="Content Placeholder 2"/>
          <p:cNvSpPr>
            <a:spLocks noGrp="1"/>
          </p:cNvSpPr>
          <p:nvPr>
            <p:ph idx="1"/>
          </p:nvPr>
        </p:nvSpPr>
        <p:spPr>
          <a:xfrm>
            <a:off x="552971" y="1268760"/>
            <a:ext cx="5688632" cy="4855147"/>
          </a:xfrm>
        </p:spPr>
        <p:txBody>
          <a:bodyPr>
            <a:normAutofit fontScale="92500" lnSpcReduction="10000"/>
          </a:bodyPr>
          <a:lstStyle/>
          <a:p>
            <a:r>
              <a:rPr lang="zh-TW" altLang="en-US" dirty="0"/>
              <a:t>检测仪器的效力</a:t>
            </a:r>
            <a:r>
              <a:rPr lang="en-US" altLang="zh-TW" dirty="0"/>
              <a:t>: </a:t>
            </a:r>
          </a:p>
          <a:p>
            <a:pPr lvl="1"/>
            <a:r>
              <a:rPr lang="zh-TW" altLang="en-US" dirty="0"/>
              <a:t>灵敏度 </a:t>
            </a:r>
            <a:r>
              <a:rPr lang="en-US" altLang="zh-TW" dirty="0"/>
              <a:t>Sensitivity (True Positive /Total Positive) </a:t>
            </a:r>
          </a:p>
          <a:p>
            <a:pPr lvl="1"/>
            <a:r>
              <a:rPr lang="zh-TW" altLang="en-US" dirty="0"/>
              <a:t>特异性 </a:t>
            </a:r>
            <a:r>
              <a:rPr lang="en-US" altLang="zh-TW" dirty="0"/>
              <a:t>Specificity (True Negative/Total Negative) </a:t>
            </a:r>
          </a:p>
          <a:p>
            <a:r>
              <a:rPr lang="zh-TW" altLang="en-US" dirty="0"/>
              <a:t>接受者操作特性</a:t>
            </a:r>
            <a:r>
              <a:rPr lang="en-US" altLang="zh-TW" dirty="0"/>
              <a:t>(Receiver operating characteristic) </a:t>
            </a:r>
          </a:p>
          <a:p>
            <a:pPr lvl="1"/>
            <a:r>
              <a:rPr lang="en-US" altLang="zh-TW" dirty="0"/>
              <a:t>X</a:t>
            </a:r>
            <a:r>
              <a:rPr lang="zh-TW" altLang="en-US" dirty="0"/>
              <a:t>轴 </a:t>
            </a:r>
            <a:r>
              <a:rPr lang="en-US" altLang="zh-TW" dirty="0"/>
              <a:t>: False Positive Rate (1-</a:t>
            </a:r>
            <a:r>
              <a:rPr lang="zh-TW" altLang="en-US" dirty="0"/>
              <a:t>特异性</a:t>
            </a:r>
            <a:r>
              <a:rPr lang="en-US" altLang="zh-TW" dirty="0"/>
              <a:t>) </a:t>
            </a:r>
          </a:p>
          <a:p>
            <a:pPr lvl="1"/>
            <a:r>
              <a:rPr lang="en-US" altLang="zh-TW" dirty="0"/>
              <a:t>Y </a:t>
            </a:r>
            <a:r>
              <a:rPr lang="zh-TW" altLang="en-US" dirty="0"/>
              <a:t>轴</a:t>
            </a:r>
            <a:r>
              <a:rPr lang="en-US" altLang="zh-TW" dirty="0"/>
              <a:t>: </a:t>
            </a:r>
            <a:r>
              <a:rPr lang="zh-TW" altLang="en-US" dirty="0"/>
              <a:t>灵敏度</a:t>
            </a:r>
            <a:endParaRPr lang="en-US" altLang="zh-TW" dirty="0"/>
          </a:p>
          <a:p>
            <a:pPr lvl="1"/>
            <a:r>
              <a:rPr lang="zh-TW" altLang="en-US" dirty="0"/>
              <a:t> 曲线下面积</a:t>
            </a:r>
            <a:r>
              <a:rPr lang="en-US" altLang="zh-TW" dirty="0"/>
              <a:t>(AUC :Area Under Curve)</a:t>
            </a:r>
            <a:endParaRPr lang="en-US" dirty="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17667" y="1268760"/>
            <a:ext cx="4513033" cy="4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953571" y="5651454"/>
            <a:ext cx="6241604" cy="369332"/>
          </a:xfrm>
          <a:prstGeom prst="rect">
            <a:avLst/>
          </a:prstGeom>
        </p:spPr>
        <p:txBody>
          <a:bodyPr wrap="square">
            <a:spAutoFit/>
          </a:bodyPr>
          <a:lstStyle/>
          <a:p>
            <a:r>
              <a:rPr lang="en-US" dirty="0"/>
              <a:t>https://en.wikipedia.org/wiki/Receiver_operating_characteristic</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TW" altLang="en-US" b="1" dirty="0"/>
              <a:t>心肌灌注影像</a:t>
            </a:r>
            <a:br>
              <a:rPr lang="en-US" altLang="zh-TW" b="1" dirty="0"/>
            </a:br>
            <a:r>
              <a:rPr lang="en-US" b="1" dirty="0"/>
              <a:t>Myocardial Perfusion Imaging (MPI) </a:t>
            </a:r>
          </a:p>
        </p:txBody>
      </p:sp>
      <p:sp>
        <p:nvSpPr>
          <p:cNvPr id="3" name="Content Placeholder 2"/>
          <p:cNvSpPr>
            <a:spLocks noGrp="1"/>
          </p:cNvSpPr>
          <p:nvPr>
            <p:ph idx="1"/>
          </p:nvPr>
        </p:nvSpPr>
        <p:spPr>
          <a:xfrm>
            <a:off x="336947" y="1600201"/>
            <a:ext cx="7344816" cy="4925143"/>
          </a:xfrm>
        </p:spPr>
        <p:txBody>
          <a:bodyPr>
            <a:normAutofit lnSpcReduction="10000"/>
          </a:bodyPr>
          <a:lstStyle/>
          <a:p>
            <a:r>
              <a:rPr lang="zh-TW" altLang="en-US" sz="4000" dirty="0"/>
              <a:t>定为本测试的黄金标准 </a:t>
            </a:r>
            <a:endParaRPr lang="en-US" altLang="zh-TW" sz="4000" dirty="0"/>
          </a:p>
          <a:p>
            <a:r>
              <a:rPr lang="zh-TW" altLang="en-US" sz="4000" dirty="0"/>
              <a:t>功能性影像胜过结构性影像 </a:t>
            </a:r>
            <a:endParaRPr lang="en-US" altLang="zh-TW" sz="4000" dirty="0"/>
          </a:p>
          <a:p>
            <a:r>
              <a:rPr lang="zh-TW" altLang="en-US" sz="4000" dirty="0"/>
              <a:t>量化单位为灌注分数 </a:t>
            </a:r>
            <a:r>
              <a:rPr lang="en-US" altLang="zh-TW" sz="4000" dirty="0"/>
              <a:t>Summed Stress Score (SSS ) </a:t>
            </a:r>
          </a:p>
          <a:p>
            <a:pPr lvl="1"/>
            <a:r>
              <a:rPr lang="en-US" altLang="zh-TW" sz="3200" dirty="0"/>
              <a:t>SSS &gt;=9,</a:t>
            </a:r>
            <a:r>
              <a:rPr lang="zh-TW" altLang="en-US" sz="3200" dirty="0"/>
              <a:t>心肌超过</a:t>
            </a:r>
            <a:r>
              <a:rPr lang="en-US" altLang="zh-TW" sz="3200" dirty="0"/>
              <a:t>11%</a:t>
            </a:r>
            <a:r>
              <a:rPr lang="zh-TW" altLang="en-US" sz="3200" dirty="0"/>
              <a:t>缺血</a:t>
            </a:r>
            <a:r>
              <a:rPr lang="en-US" altLang="zh-TW" sz="3200" dirty="0"/>
              <a:t>,</a:t>
            </a:r>
            <a:r>
              <a:rPr lang="zh-TW" altLang="en-US" sz="3200" dirty="0"/>
              <a:t>需要医疗处理</a:t>
            </a:r>
            <a:endParaRPr lang="en-US" altLang="zh-TW" sz="3200" dirty="0"/>
          </a:p>
          <a:p>
            <a:pPr lvl="1"/>
            <a:r>
              <a:rPr lang="zh-TW" altLang="en-US" sz="3200" dirty="0"/>
              <a:t> </a:t>
            </a:r>
            <a:r>
              <a:rPr lang="en-US" altLang="zh-TW" sz="3200" dirty="0"/>
              <a:t>4&lt; SSS &lt;9, </a:t>
            </a:r>
            <a:r>
              <a:rPr lang="zh-TW" altLang="en-US" sz="3200" dirty="0"/>
              <a:t>心肌缺血但不需立刻处理 </a:t>
            </a:r>
            <a:endParaRPr lang="en-US" altLang="zh-TW" sz="3200" dirty="0"/>
          </a:p>
          <a:p>
            <a:pPr lvl="1"/>
            <a:r>
              <a:rPr lang="en-US" altLang="zh-TW" sz="3200" dirty="0"/>
              <a:t>SSS&lt;4 </a:t>
            </a:r>
            <a:r>
              <a:rPr lang="zh-TW" altLang="en-US" sz="3200" dirty="0"/>
              <a:t>正常</a:t>
            </a:r>
            <a:endParaRPr lang="en-US" sz="3200" dirty="0"/>
          </a:p>
        </p:txBody>
      </p:sp>
      <p:grpSp>
        <p:nvGrpSpPr>
          <p:cNvPr id="4" name="Group 3"/>
          <p:cNvGrpSpPr/>
          <p:nvPr/>
        </p:nvGrpSpPr>
        <p:grpSpPr>
          <a:xfrm>
            <a:off x="8185819" y="1700808"/>
            <a:ext cx="3095794" cy="4736359"/>
            <a:chOff x="7957428" y="1550050"/>
            <a:chExt cx="3095794" cy="4736359"/>
          </a:xfrm>
        </p:grpSpPr>
        <p:pic>
          <p:nvPicPr>
            <p:cNvPr id="20482" name="Picture 2" descr="https://www.ottawaheart.ca/sites/default/files/images/the-beat/2012/scan-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716" y="3933056"/>
              <a:ext cx="3085506" cy="2353353"/>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Image result for myocardial perfusion imag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7428" y="1550050"/>
              <a:ext cx="3038231" cy="2258418"/>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5"/>
          <p:cNvSpPr/>
          <p:nvPr/>
        </p:nvSpPr>
        <p:spPr>
          <a:xfrm>
            <a:off x="-3292" y="-2012"/>
            <a:ext cx="12195175" cy="118594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6883" tIns="13442" rIns="26883" bIns="13442" anchor="ctr"/>
          <a:lstStyle/>
          <a:p>
            <a:pPr algn="ctr">
              <a:defRPr/>
            </a:pPr>
            <a:endParaRPr lang="en-US"/>
          </a:p>
        </p:txBody>
      </p:sp>
      <p:sp>
        <p:nvSpPr>
          <p:cNvPr id="2" name="標題 1"/>
          <p:cNvSpPr>
            <a:spLocks noGrp="1"/>
          </p:cNvSpPr>
          <p:nvPr>
            <p:ph type="title"/>
          </p:nvPr>
        </p:nvSpPr>
        <p:spPr>
          <a:xfrm>
            <a:off x="0" y="-82191"/>
            <a:ext cx="12191883" cy="1325563"/>
          </a:xfrm>
        </p:spPr>
        <p:txBody>
          <a:bodyPr/>
          <a:lstStyle/>
          <a:p>
            <a:pPr algn="ctr"/>
            <a:r>
              <a:rPr lang="zh-TW" altLang="en-US" dirty="0">
                <a:solidFill>
                  <a:schemeClr val="bg1"/>
                </a:solidFill>
                <a:latin typeface="黑体" panose="02010609060101010101" pitchFamily="49" charset="-122"/>
                <a:ea typeface="黑体" panose="02010609060101010101" pitchFamily="49" charset="-122"/>
              </a:rPr>
              <a:t>男</a:t>
            </a:r>
            <a:r>
              <a:rPr lang="en-US" altLang="zh-TW" dirty="0">
                <a:solidFill>
                  <a:schemeClr val="bg1"/>
                </a:solidFill>
                <a:latin typeface="黑体" panose="02010609060101010101" pitchFamily="49" charset="-122"/>
                <a:ea typeface="黑体" panose="02010609060101010101" pitchFamily="49" charset="-122"/>
              </a:rPr>
              <a:t>,</a:t>
            </a:r>
            <a:r>
              <a:rPr lang="zh-TW" altLang="en-US" dirty="0">
                <a:solidFill>
                  <a:schemeClr val="bg1"/>
                </a:solidFill>
                <a:latin typeface="黑体" panose="02010609060101010101" pitchFamily="49" charset="-122"/>
                <a:ea typeface="黑体" panose="02010609060101010101" pitchFamily="49" charset="-122"/>
              </a:rPr>
              <a:t>冠心病指标</a:t>
            </a:r>
            <a:endParaRPr lang="zh-TW" altLang="en-US" sz="2000" dirty="0">
              <a:solidFill>
                <a:schemeClr val="bg1"/>
              </a:solidFill>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2"/>
          <a:srcRect/>
          <a:stretch>
            <a:fillRect/>
          </a:stretch>
        </p:blipFill>
        <p:spPr bwMode="auto">
          <a:xfrm>
            <a:off x="264939" y="1357298"/>
            <a:ext cx="6264696" cy="4468864"/>
          </a:xfrm>
          <a:prstGeom prst="rect">
            <a:avLst/>
          </a:prstGeom>
          <a:noFill/>
          <a:ln w="9525">
            <a:noFill/>
            <a:miter lim="800000"/>
            <a:headEnd/>
            <a:tailEnd/>
          </a:ln>
          <a:effectLst/>
        </p:spPr>
      </p:pic>
      <p:pic>
        <p:nvPicPr>
          <p:cNvPr id="6" name="圖片 13"/>
          <p:cNvPicPr/>
          <p:nvPr/>
        </p:nvPicPr>
        <p:blipFill>
          <a:blip r:embed="rId3"/>
          <a:srcRect/>
          <a:stretch>
            <a:fillRect/>
          </a:stretch>
        </p:blipFill>
        <p:spPr bwMode="auto">
          <a:xfrm>
            <a:off x="6817667" y="1435158"/>
            <a:ext cx="4608512" cy="4391004"/>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各種儀器偵測心臟病的準確度</a:t>
            </a:r>
          </a:p>
        </p:txBody>
      </p:sp>
      <p:graphicFrame>
        <p:nvGraphicFramePr>
          <p:cNvPr id="5" name="表格 4"/>
          <p:cNvGraphicFramePr>
            <a:graphicFrameLocks noGrp="1"/>
          </p:cNvGraphicFramePr>
          <p:nvPr/>
        </p:nvGraphicFramePr>
        <p:xfrm>
          <a:off x="857437" y="1285861"/>
          <a:ext cx="10385024" cy="3918596"/>
        </p:xfrm>
        <a:graphic>
          <a:graphicData uri="http://schemas.openxmlformats.org/drawingml/2006/table">
            <a:tbl>
              <a:tblPr>
                <a:tableStyleId>{9D7B26C5-4107-4FEC-AEDC-1716B250A1EF}</a:tableStyleId>
              </a:tblPr>
              <a:tblGrid>
                <a:gridCol w="4700590">
                  <a:extLst>
                    <a:ext uri="{9D8B030D-6E8A-4147-A177-3AD203B41FA5}">
                      <a16:colId xmlns:a16="http://schemas.microsoft.com/office/drawing/2014/main" val="20000"/>
                    </a:ext>
                  </a:extLst>
                </a:gridCol>
                <a:gridCol w="2812256">
                  <a:extLst>
                    <a:ext uri="{9D8B030D-6E8A-4147-A177-3AD203B41FA5}">
                      <a16:colId xmlns:a16="http://schemas.microsoft.com/office/drawing/2014/main" val="20001"/>
                    </a:ext>
                  </a:extLst>
                </a:gridCol>
                <a:gridCol w="2872178">
                  <a:extLst>
                    <a:ext uri="{9D8B030D-6E8A-4147-A177-3AD203B41FA5}">
                      <a16:colId xmlns:a16="http://schemas.microsoft.com/office/drawing/2014/main" val="20002"/>
                    </a:ext>
                  </a:extLst>
                </a:gridCol>
              </a:tblGrid>
              <a:tr h="295276">
                <a:tc>
                  <a:txBody>
                    <a:bodyPr/>
                    <a:lstStyle/>
                    <a:p>
                      <a:pPr algn="l" fontAlgn="ctr"/>
                      <a:endParaRPr lang="zh-TW" altLang="en-US" sz="1200" b="0" i="0" u="none" strike="noStrike" dirty="0">
                        <a:solidFill>
                          <a:srgbClr val="000000"/>
                        </a:solidFill>
                        <a:latin typeface="PMingLiU"/>
                      </a:endParaRPr>
                    </a:p>
                  </a:txBody>
                  <a:tcPr marL="12703" marR="12703" marT="9525" marB="0" anchor="ctr"/>
                </a:tc>
                <a:tc gridSpan="2">
                  <a:txBody>
                    <a:bodyPr/>
                    <a:lstStyle/>
                    <a:p>
                      <a:pPr algn="ctr" fontAlgn="ctr"/>
                      <a:r>
                        <a:rPr lang="en-US" sz="1200" u="none" strike="noStrike" dirty="0"/>
                        <a:t>Diagnosis of CAD</a:t>
                      </a:r>
                      <a:endParaRPr lang="en-US" sz="1200" b="0" i="0" u="none" strike="noStrike" dirty="0">
                        <a:solidFill>
                          <a:srgbClr val="000000"/>
                        </a:solidFill>
                        <a:latin typeface="PMingLiU"/>
                      </a:endParaRPr>
                    </a:p>
                  </a:txBody>
                  <a:tcPr marL="12703" marR="12703" marT="9525" marB="0" anchor="ctr"/>
                </a:tc>
                <a:tc hMerge="1">
                  <a:txBody>
                    <a:bodyPr/>
                    <a:lstStyle/>
                    <a:p>
                      <a:endParaRPr lang="zh-CN"/>
                    </a:p>
                  </a:txBody>
                  <a:tcPr marL="9525" marR="9525" marT="9525" marB="0" anchor="ctr"/>
                </a:tc>
                <a:extLst>
                  <a:ext uri="{0D108BD9-81ED-4DB2-BD59-A6C34878D82A}">
                    <a16:rowId xmlns:a16="http://schemas.microsoft.com/office/drawing/2014/main" val="10000"/>
                  </a:ext>
                </a:extLst>
              </a:tr>
              <a:tr h="295276">
                <a:tc>
                  <a:txBody>
                    <a:bodyPr/>
                    <a:lstStyle/>
                    <a:p>
                      <a:pPr algn="l" fontAlgn="ctr"/>
                      <a:endParaRPr lang="zh-TW" altLang="en-US" sz="1200" b="0" i="0" u="none" strike="noStrike" dirty="0">
                        <a:solidFill>
                          <a:srgbClr val="000000"/>
                        </a:solidFill>
                        <a:latin typeface="PMingLiU"/>
                      </a:endParaRPr>
                    </a:p>
                  </a:txBody>
                  <a:tcPr marL="12703" marR="12703"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t>Sensitivity (%)</a:t>
                      </a:r>
                      <a:endParaRPr lang="en-US" sz="1200" b="0" i="0" u="none" strike="noStrike" dirty="0">
                        <a:solidFill>
                          <a:srgbClr val="000000"/>
                        </a:solidFill>
                        <a:latin typeface="PMingLiU"/>
                      </a:endParaRPr>
                    </a:p>
                  </a:txBody>
                  <a:tcPr marL="12703" marR="12703"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200" u="none" strike="noStrike" dirty="0"/>
                        <a:t>Specificity</a:t>
                      </a:r>
                      <a:endParaRPr lang="en-US" sz="1200" b="0" i="0" u="none" strike="noStrike" dirty="0">
                        <a:solidFill>
                          <a:srgbClr val="000000"/>
                        </a:solidFill>
                        <a:latin typeface="PMingLiU"/>
                      </a:endParaRPr>
                    </a:p>
                  </a:txBody>
                  <a:tcPr marL="12703" marR="12703" marT="9525"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5276">
                <a:tc>
                  <a:txBody>
                    <a:bodyPr/>
                    <a:lstStyle/>
                    <a:p>
                      <a:pPr algn="l" fontAlgn="ctr"/>
                      <a:r>
                        <a:rPr lang="pt-BR" sz="1200" u="none" strike="noStrike" dirty="0"/>
                        <a:t>Exercise ECG a, 91, 94, 95 </a:t>
                      </a:r>
                      <a:endParaRPr lang="pt-BR" sz="1200" b="0" i="0" u="none" strike="noStrike" dirty="0">
                        <a:solidFill>
                          <a:srgbClr val="000000"/>
                        </a:solidFill>
                        <a:latin typeface="Arial" panose="020B0604020202020204"/>
                      </a:endParaRPr>
                    </a:p>
                  </a:txBody>
                  <a:tcPr marL="12703" marR="12703" marT="9525"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fontAlgn="ctr"/>
                      <a:r>
                        <a:rPr lang="en-US" altLang="zh-TW" sz="1200" u="none" strike="noStrike" dirty="0"/>
                        <a:t>45–50 </a:t>
                      </a:r>
                      <a:endParaRPr lang="en-US" altLang="zh-TW" sz="1200" b="0" i="0" u="none" strike="noStrike" dirty="0">
                        <a:solidFill>
                          <a:srgbClr val="000000"/>
                        </a:solidFill>
                        <a:latin typeface="PMingLiU"/>
                      </a:endParaRPr>
                    </a:p>
                  </a:txBody>
                  <a:tcPr marL="12703" marR="12703" marT="9525"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algn="ctr" fontAlgn="ctr"/>
                      <a:r>
                        <a:rPr lang="en-US" altLang="zh-TW" sz="1200" u="none" strike="noStrike" dirty="0"/>
                        <a:t>85–90</a:t>
                      </a:r>
                      <a:endParaRPr lang="en-US" altLang="zh-TW" sz="1200" b="0" i="0" u="none" strike="noStrike" dirty="0">
                        <a:solidFill>
                          <a:srgbClr val="000000"/>
                        </a:solidFill>
                        <a:latin typeface="PMingLiU"/>
                      </a:endParaRPr>
                    </a:p>
                  </a:txBody>
                  <a:tcPr marL="12703" marR="12703" marT="9525" marB="0" anchor="ctr">
                    <a:lnT w="12700"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10002"/>
                  </a:ext>
                </a:extLst>
              </a:tr>
              <a:tr h="295276">
                <a:tc>
                  <a:txBody>
                    <a:bodyPr/>
                    <a:lstStyle/>
                    <a:p>
                      <a:pPr algn="l" fontAlgn="ctr"/>
                      <a:r>
                        <a:rPr lang="zh-TW" altLang="en-US" sz="1200" b="0" i="0" u="none" strike="noStrike" dirty="0">
                          <a:solidFill>
                            <a:srgbClr val="000000"/>
                          </a:solidFill>
                          <a:latin typeface="Arial" panose="020B0604020202020204"/>
                        </a:rPr>
                        <a:t>脈診儀</a:t>
                      </a:r>
                      <a:r>
                        <a:rPr lang="en-US" altLang="zh-TW" sz="1200" b="0" i="0" u="none" strike="noStrike" dirty="0">
                          <a:solidFill>
                            <a:srgbClr val="000000"/>
                          </a:solidFill>
                          <a:latin typeface="Arial" panose="020B0604020202020204"/>
                        </a:rPr>
                        <a:t>TD01C</a:t>
                      </a:r>
                      <a:endParaRPr lang="sv-SE" sz="1200" b="0" i="0" u="none" strike="noStrike" dirty="0">
                        <a:solidFill>
                          <a:srgbClr val="000000"/>
                        </a:solidFill>
                        <a:latin typeface="Arial" panose="020B0604020202020204"/>
                      </a:endParaRPr>
                    </a:p>
                  </a:txBody>
                  <a:tcPr marL="12703" marR="12703" marT="9525" marB="0" anchor="ctr"/>
                </a:tc>
                <a:tc>
                  <a:txBody>
                    <a:bodyPr/>
                    <a:lstStyle/>
                    <a:p>
                      <a:pPr algn="ctr" fontAlgn="ctr"/>
                      <a:r>
                        <a:rPr lang="zh-TW" altLang="en-US" sz="1200" dirty="0"/>
                        <a:t>男</a:t>
                      </a:r>
                      <a:r>
                        <a:rPr lang="en-US" altLang="zh-TW" sz="1200" dirty="0"/>
                        <a:t>:76%</a:t>
                      </a:r>
                    </a:p>
                    <a:p>
                      <a:pPr algn="ctr" fontAlgn="ctr"/>
                      <a:r>
                        <a:rPr lang="zh-TW" altLang="en-US" sz="1200" dirty="0"/>
                        <a:t>女</a:t>
                      </a:r>
                      <a:r>
                        <a:rPr lang="en-US" altLang="zh-TW" sz="1200" dirty="0"/>
                        <a:t>:86%</a:t>
                      </a:r>
                      <a:endParaRPr lang="en-US" altLang="zh-TW" sz="1200" b="0" i="0" u="none" strike="noStrike" dirty="0">
                        <a:solidFill>
                          <a:srgbClr val="000000"/>
                        </a:solidFill>
                        <a:latin typeface="PMingLiU"/>
                      </a:endParaRPr>
                    </a:p>
                  </a:txBody>
                  <a:tcPr marL="12703" marR="12703" marT="9525" marB="0" anchor="ctr"/>
                </a:tc>
                <a:tc>
                  <a:txBody>
                    <a:bodyPr/>
                    <a:lstStyle/>
                    <a:p>
                      <a:pPr algn="ctr" fontAlgn="ctr"/>
                      <a:r>
                        <a:rPr lang="zh-TW" altLang="en-US" sz="1200" dirty="0"/>
                        <a:t>男</a:t>
                      </a:r>
                      <a:r>
                        <a:rPr lang="en-US" altLang="zh-TW" sz="1200" dirty="0"/>
                        <a:t>:76%</a:t>
                      </a:r>
                    </a:p>
                    <a:p>
                      <a:pPr algn="ctr" fontAlgn="ctr"/>
                      <a:r>
                        <a:rPr lang="zh-TW" altLang="en-US" sz="1200" b="0" i="0" u="none" strike="noStrike" dirty="0">
                          <a:solidFill>
                            <a:srgbClr val="000000"/>
                          </a:solidFill>
                          <a:latin typeface="PMingLiU"/>
                        </a:rPr>
                        <a:t>女</a:t>
                      </a:r>
                      <a:r>
                        <a:rPr lang="en-US" sz="1200" dirty="0"/>
                        <a:t>:</a:t>
                      </a:r>
                      <a:r>
                        <a:rPr lang="en-US" altLang="zh-TW" sz="1200" dirty="0"/>
                        <a:t>75%</a:t>
                      </a:r>
                      <a:endParaRPr lang="en-US" altLang="zh-TW" sz="1200" b="0" i="0" u="none" strike="noStrike" dirty="0">
                        <a:solidFill>
                          <a:srgbClr val="000000"/>
                        </a:solidFill>
                        <a:latin typeface="PMingLiU"/>
                      </a:endParaRPr>
                    </a:p>
                  </a:txBody>
                  <a:tcPr marL="12703" marR="12703" marT="9525" marB="0" anchor="ctr"/>
                </a:tc>
                <a:extLst>
                  <a:ext uri="{0D108BD9-81ED-4DB2-BD59-A6C34878D82A}">
                    <a16:rowId xmlns:a16="http://schemas.microsoft.com/office/drawing/2014/main" val="10003"/>
                  </a:ext>
                </a:extLst>
              </a:tr>
              <a:tr h="295276">
                <a:tc>
                  <a:txBody>
                    <a:bodyPr/>
                    <a:lstStyle/>
                    <a:p>
                      <a:pPr algn="l" fontAlgn="ctr"/>
                      <a:r>
                        <a:rPr lang="en-US" sz="1200" u="none" strike="noStrike" dirty="0"/>
                        <a:t>Exercise stress echocardiography96 </a:t>
                      </a:r>
                      <a:endParaRPr lang="en-US" sz="1200" b="0" i="0" u="none" strike="noStrike" dirty="0">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80–85 </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80–88</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04"/>
                  </a:ext>
                </a:extLst>
              </a:tr>
              <a:tr h="295276">
                <a:tc>
                  <a:txBody>
                    <a:bodyPr/>
                    <a:lstStyle/>
                    <a:p>
                      <a:pPr algn="l" fontAlgn="ctr"/>
                      <a:r>
                        <a:rPr lang="en-US" sz="1200" u="none" strike="noStrike" dirty="0"/>
                        <a:t>Exercise stress SPECT96-99 </a:t>
                      </a:r>
                      <a:endParaRPr lang="en-US" sz="1200" b="0" i="0" u="none" strike="noStrike" dirty="0">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73–92</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zh-TW" altLang="en-US" sz="1200" u="none" strike="noStrike" dirty="0"/>
                        <a:t> </a:t>
                      </a:r>
                      <a:r>
                        <a:rPr lang="en-US" altLang="zh-TW" sz="1200" u="none" strike="noStrike" dirty="0"/>
                        <a:t>63–87</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05"/>
                  </a:ext>
                </a:extLst>
              </a:tr>
              <a:tr h="295276">
                <a:tc>
                  <a:txBody>
                    <a:bodyPr/>
                    <a:lstStyle/>
                    <a:p>
                      <a:pPr algn="l" fontAlgn="ctr"/>
                      <a:r>
                        <a:rPr lang="en-US" sz="1200" u="none" strike="noStrike" dirty="0" err="1"/>
                        <a:t>Dobutamine</a:t>
                      </a:r>
                      <a:r>
                        <a:rPr lang="en-US" sz="1200" u="none" strike="noStrike" dirty="0"/>
                        <a:t> stress echocardiography96 </a:t>
                      </a:r>
                      <a:endParaRPr lang="en-US" sz="1200" b="0" i="0" u="none" strike="noStrike" dirty="0">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79–83 </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82–86</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06"/>
                  </a:ext>
                </a:extLst>
              </a:tr>
              <a:tr h="295276">
                <a:tc>
                  <a:txBody>
                    <a:bodyPr/>
                    <a:lstStyle/>
                    <a:p>
                      <a:pPr algn="l" fontAlgn="ctr"/>
                      <a:r>
                        <a:rPr lang="en-US" sz="1200" u="none" strike="noStrike"/>
                        <a:t>Dobutamine stress MRIb,100 </a:t>
                      </a:r>
                      <a:endParaRPr lang="en-US" sz="1200" b="0" i="0" u="none" strike="noStrike">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79–88</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zh-TW" altLang="en-US" sz="1200" u="none" strike="noStrike" dirty="0"/>
                        <a:t> </a:t>
                      </a:r>
                      <a:r>
                        <a:rPr lang="en-US" altLang="zh-TW" sz="1200" u="none" strike="noStrike" dirty="0"/>
                        <a:t>81–91</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07"/>
                  </a:ext>
                </a:extLst>
              </a:tr>
              <a:tr h="295276">
                <a:tc>
                  <a:txBody>
                    <a:bodyPr/>
                    <a:lstStyle/>
                    <a:p>
                      <a:pPr algn="l" fontAlgn="ctr"/>
                      <a:r>
                        <a:rPr lang="en-US" sz="1200" u="none" strike="noStrike"/>
                        <a:t>Vasodilator stress echocardiography96 </a:t>
                      </a:r>
                      <a:endParaRPr lang="en-US" sz="1200" b="0" i="0" u="none" strike="noStrike">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72–79 </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92–95</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08"/>
                  </a:ext>
                </a:extLst>
              </a:tr>
              <a:tr h="295275">
                <a:tc>
                  <a:txBody>
                    <a:bodyPr/>
                    <a:lstStyle/>
                    <a:p>
                      <a:pPr algn="l" fontAlgn="ctr"/>
                      <a:r>
                        <a:rPr lang="en-US" sz="1200" u="none" strike="noStrike"/>
                        <a:t>Vasodilator stress SPECT96, 99 </a:t>
                      </a:r>
                      <a:endParaRPr lang="en-US" sz="1200" b="0" i="0" u="none" strike="noStrike">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90–91</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zh-TW" altLang="en-US" sz="1200" u="none" strike="noStrike" dirty="0"/>
                        <a:t> </a:t>
                      </a:r>
                      <a:r>
                        <a:rPr lang="en-US" altLang="zh-TW" sz="1200" u="none" strike="noStrike" dirty="0"/>
                        <a:t>75–84</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09"/>
                  </a:ext>
                </a:extLst>
              </a:tr>
              <a:tr h="295276">
                <a:tc>
                  <a:txBody>
                    <a:bodyPr/>
                    <a:lstStyle/>
                    <a:p>
                      <a:pPr algn="l" fontAlgn="ctr"/>
                      <a:r>
                        <a:rPr lang="en-US" sz="1200" u="none" strike="noStrike"/>
                        <a:t>Vasodilator stress MRI b,98, 100-102 </a:t>
                      </a:r>
                      <a:endParaRPr lang="en-US" sz="1200" b="0" i="0" u="none" strike="noStrike">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en-US" altLang="zh-TW" sz="1200" u="none" strike="noStrike" dirty="0"/>
                        <a:t>67–94</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zh-TW" altLang="en-US" sz="1200" u="none" strike="noStrike" dirty="0"/>
                        <a:t> </a:t>
                      </a:r>
                      <a:r>
                        <a:rPr lang="en-US" altLang="zh-TW" sz="1200" u="none" strike="noStrike" dirty="0"/>
                        <a:t>61–85</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10"/>
                  </a:ext>
                </a:extLst>
              </a:tr>
              <a:tr h="295276">
                <a:tc>
                  <a:txBody>
                    <a:bodyPr/>
                    <a:lstStyle/>
                    <a:p>
                      <a:pPr algn="l" fontAlgn="ctr"/>
                      <a:r>
                        <a:rPr lang="en-US" sz="1200" u="none" strike="noStrike"/>
                        <a:t>Coronary CTAc,103-105</a:t>
                      </a:r>
                      <a:endParaRPr lang="en-US" sz="1200" b="0" i="0" u="none" strike="noStrike">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zh-TW" altLang="en-US" sz="1200" u="none" strike="noStrike" dirty="0"/>
                        <a:t> </a:t>
                      </a:r>
                      <a:r>
                        <a:rPr lang="en-US" altLang="zh-TW" sz="1200" u="none" strike="noStrike" dirty="0"/>
                        <a:t>95–99</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zh-TW" altLang="en-US" sz="1200" u="none" strike="noStrike" dirty="0"/>
                        <a:t> </a:t>
                      </a:r>
                      <a:r>
                        <a:rPr lang="en-US" altLang="zh-TW" sz="1200" u="none" strike="noStrike" dirty="0"/>
                        <a:t>64–83</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11"/>
                  </a:ext>
                </a:extLst>
              </a:tr>
              <a:tr h="295276">
                <a:tc>
                  <a:txBody>
                    <a:bodyPr/>
                    <a:lstStyle/>
                    <a:p>
                      <a:pPr algn="l" fontAlgn="ctr"/>
                      <a:r>
                        <a:rPr lang="sv-SE" sz="1200" u="none" strike="noStrike" dirty="0"/>
                        <a:t>Vasodilator stress PET97, 99, 106</a:t>
                      </a:r>
                      <a:endParaRPr lang="sv-SE" sz="1200" b="0" i="0" u="none" strike="noStrike" dirty="0">
                        <a:solidFill>
                          <a:srgbClr val="000000"/>
                        </a:solidFill>
                        <a:latin typeface="Arial" panose="020B0604020202020204"/>
                      </a:endParaRPr>
                    </a:p>
                  </a:txBody>
                  <a:tcPr marL="12703" marR="12703" marT="9525" marB="0" anchor="ctr">
                    <a:solidFill>
                      <a:schemeClr val="accent3">
                        <a:lumMod val="20000"/>
                        <a:lumOff val="80000"/>
                      </a:schemeClr>
                    </a:solidFill>
                  </a:tcPr>
                </a:tc>
                <a:tc>
                  <a:txBody>
                    <a:bodyPr/>
                    <a:lstStyle/>
                    <a:p>
                      <a:pPr algn="ctr" fontAlgn="ctr"/>
                      <a:r>
                        <a:rPr lang="zh-TW" altLang="en-US" sz="1200" u="none" strike="noStrike" dirty="0"/>
                        <a:t> </a:t>
                      </a:r>
                      <a:r>
                        <a:rPr lang="en-US" altLang="zh-TW" sz="1200" u="none" strike="noStrike" dirty="0"/>
                        <a:t>81–97</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tc>
                  <a:txBody>
                    <a:bodyPr/>
                    <a:lstStyle/>
                    <a:p>
                      <a:pPr algn="ctr" fontAlgn="ctr"/>
                      <a:r>
                        <a:rPr lang="zh-TW" altLang="en-US" sz="1200" u="none" strike="noStrike" dirty="0"/>
                        <a:t> </a:t>
                      </a:r>
                      <a:r>
                        <a:rPr lang="en-US" altLang="zh-TW" sz="1200" u="none" strike="noStrike" dirty="0"/>
                        <a:t>74–91</a:t>
                      </a:r>
                      <a:endParaRPr lang="en-US" altLang="zh-TW" sz="1200" b="0" i="0" u="none" strike="noStrike" dirty="0">
                        <a:solidFill>
                          <a:srgbClr val="000000"/>
                        </a:solidFill>
                        <a:latin typeface="PMingLiU"/>
                      </a:endParaRPr>
                    </a:p>
                  </a:txBody>
                  <a:tcPr marL="12703" marR="12703" marT="9525" marB="0" anchor="ctr">
                    <a:solidFill>
                      <a:schemeClr val="accent3">
                        <a:lumMod val="20000"/>
                        <a:lumOff val="80000"/>
                      </a:schemeClr>
                    </a:solidFill>
                  </a:tcPr>
                </a:tc>
                <a:extLst>
                  <a:ext uri="{0D108BD9-81ED-4DB2-BD59-A6C34878D82A}">
                    <a16:rowId xmlns:a16="http://schemas.microsoft.com/office/drawing/2014/main" val="10012"/>
                  </a:ext>
                </a:extLst>
              </a:tr>
            </a:tbl>
          </a:graphicData>
        </a:graphic>
      </p:graphicFrame>
      <p:sp>
        <p:nvSpPr>
          <p:cNvPr id="1027" name="Rectangle 3"/>
          <p:cNvSpPr>
            <a:spLocks noChangeArrowheads="1"/>
          </p:cNvSpPr>
          <p:nvPr/>
        </p:nvSpPr>
        <p:spPr bwMode="auto">
          <a:xfrm>
            <a:off x="7526719" y="5286388"/>
            <a:ext cx="4192121" cy="523220"/>
          </a:xfrm>
          <a:prstGeom prst="rect">
            <a:avLst/>
          </a:prstGeom>
          <a:noFill/>
          <a:ln w="9525">
            <a:noFill/>
            <a:miter lim="800000"/>
          </a:ln>
          <a:effectLst/>
        </p:spPr>
        <p:txBody>
          <a:bodyPr vert="horz" wrap="square" lIns="91440" tIns="45720" rIns="91440" bIns="4572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r>
              <a:rPr kumimoji="1" lang="en-US" altLang="zh-TW" sz="400" b="0" i="0" u="none" strike="noStrike" cap="none" normalizeH="0" baseline="0" dirty="0">
                <a:ln>
                  <a:noFill/>
                </a:ln>
                <a:solidFill>
                  <a:srgbClr val="000000"/>
                </a:solidFill>
                <a:effectLst/>
                <a:latin typeface="Calibri" panose="020F0502020204030204" charset="0"/>
                <a:ea typeface="AdvOT041ce648.B"/>
                <a:cs typeface="AdvOTb7819099"/>
              </a:rPr>
              <a:t>a </a:t>
            </a:r>
            <a:r>
              <a:rPr kumimoji="1" lang="en-US" altLang="zh-TW" sz="700" b="0" i="0" u="none" strike="noStrike" cap="none" normalizeH="0" baseline="0" dirty="0">
                <a:ln>
                  <a:noFill/>
                </a:ln>
                <a:solidFill>
                  <a:srgbClr val="000000"/>
                </a:solidFill>
                <a:effectLst/>
                <a:latin typeface="Calibri" panose="020F0502020204030204" charset="0"/>
                <a:ea typeface="AdvOT041ce648.B"/>
                <a:cs typeface="AdvOTb7819099"/>
              </a:rPr>
              <a:t>Results without/with minimal referral bias.</a:t>
            </a:r>
            <a:endParaRPr kumimoji="1" lang="en-US" altLang="zh-TW" sz="600" b="0" i="0" u="none" strike="noStrike" cap="none" normalizeH="0" baseline="0" dirty="0">
              <a:ln>
                <a:noFill/>
              </a:ln>
              <a:solidFill>
                <a:schemeClr val="tx1"/>
              </a:solidFill>
              <a:effectLst/>
              <a:latin typeface="Arial" panose="020B0604020202020204" pitchFamily="34" charset="0"/>
              <a:ea typeface="PMingLiU" pitchFamily="18" charset="-120"/>
              <a:cs typeface="PMingLiU" pitchFamily="18" charset="-120"/>
            </a:endParaRPr>
          </a:p>
          <a:p>
            <a:pPr marL="0" marR="0" lvl="0" indent="0" algn="l" defTabSz="914400" rtl="0" eaLnBrk="0" fontAlgn="base" latinLnBrk="0" hangingPunct="0">
              <a:lnSpc>
                <a:spcPct val="100000"/>
              </a:lnSpc>
              <a:spcBef>
                <a:spcPct val="0"/>
              </a:spcBef>
              <a:spcAft>
                <a:spcPct val="0"/>
              </a:spcAft>
              <a:buClrTx/>
              <a:buSzTx/>
              <a:buFontTx/>
              <a:buNone/>
            </a:pPr>
            <a:r>
              <a:rPr kumimoji="1" lang="en-US" altLang="zh-TW" sz="400" b="0" i="0" u="none" strike="noStrike" cap="none" normalizeH="0" baseline="0" dirty="0">
                <a:ln>
                  <a:noFill/>
                </a:ln>
                <a:solidFill>
                  <a:srgbClr val="000000"/>
                </a:solidFill>
                <a:effectLst/>
                <a:latin typeface="Calibri" panose="020F0502020204030204" charset="0"/>
                <a:ea typeface="AdvOT041ce648.B"/>
                <a:cs typeface="AdvOTb7819099"/>
              </a:rPr>
              <a:t>b </a:t>
            </a:r>
            <a:r>
              <a:rPr kumimoji="1" lang="en-US" altLang="zh-TW" sz="700" b="0" i="0" u="none" strike="noStrike" cap="none" normalizeH="0" baseline="0" dirty="0">
                <a:ln>
                  <a:noFill/>
                </a:ln>
                <a:solidFill>
                  <a:srgbClr val="000000"/>
                </a:solidFill>
                <a:effectLst/>
                <a:latin typeface="Calibri" panose="020F0502020204030204" charset="0"/>
                <a:ea typeface="AdvOT041ce648.B"/>
                <a:cs typeface="AdvOTb7819099"/>
              </a:rPr>
              <a:t>Results obtained in populations with medium-to-high prevalence of disease</a:t>
            </a:r>
            <a:endParaRPr kumimoji="1" lang="en-US" altLang="zh-TW" sz="600" b="0" i="0" u="none" strike="noStrike" cap="none" normalizeH="0" baseline="0" dirty="0">
              <a:ln>
                <a:noFill/>
              </a:ln>
              <a:solidFill>
                <a:schemeClr val="tx1"/>
              </a:solidFill>
              <a:effectLst/>
              <a:latin typeface="Arial" panose="020B0604020202020204" pitchFamily="34" charset="0"/>
              <a:ea typeface="PMingLiU" pitchFamily="18" charset="-120"/>
              <a:cs typeface="PMingLiU" pitchFamily="18" charset="-120"/>
            </a:endParaRPr>
          </a:p>
          <a:p>
            <a:pPr marL="0" marR="0" lvl="0" indent="0" algn="l" defTabSz="914400" rtl="0" eaLnBrk="0" fontAlgn="base" latinLnBrk="0" hangingPunct="0">
              <a:lnSpc>
                <a:spcPct val="100000"/>
              </a:lnSpc>
              <a:spcBef>
                <a:spcPct val="0"/>
              </a:spcBef>
              <a:spcAft>
                <a:spcPct val="0"/>
              </a:spcAft>
              <a:buClrTx/>
              <a:buSzTx/>
              <a:buFontTx/>
              <a:buNone/>
            </a:pPr>
            <a:r>
              <a:rPr kumimoji="1" lang="en-US" altLang="zh-TW" sz="700" b="0" i="0" u="none" strike="noStrike" cap="none" normalizeH="0" baseline="0" dirty="0">
                <a:ln>
                  <a:noFill/>
                </a:ln>
                <a:solidFill>
                  <a:srgbClr val="000000"/>
                </a:solidFill>
                <a:effectLst/>
                <a:latin typeface="Calibri" panose="020F0502020204030204" charset="0"/>
                <a:ea typeface="AdvOT041ce648.B"/>
                <a:cs typeface="AdvOTb7819099"/>
              </a:rPr>
              <a:t>without compensation for referral bias.</a:t>
            </a:r>
            <a:endParaRPr kumimoji="1" lang="en-US" altLang="zh-TW" sz="600" b="0" i="0" u="none" strike="noStrike" cap="none" normalizeH="0" baseline="0" dirty="0">
              <a:ln>
                <a:noFill/>
              </a:ln>
              <a:solidFill>
                <a:schemeClr val="tx1"/>
              </a:solidFill>
              <a:effectLst/>
              <a:latin typeface="Arial" panose="020B0604020202020204" pitchFamily="34" charset="0"/>
              <a:ea typeface="PMingLiU" pitchFamily="18" charset="-120"/>
              <a:cs typeface="PMingLiU" pitchFamily="18" charset="-120"/>
            </a:endParaRPr>
          </a:p>
          <a:p>
            <a:pPr marL="0" marR="0" lvl="0" indent="0" algn="l" defTabSz="914400" rtl="0" eaLnBrk="0" fontAlgn="base" latinLnBrk="0" hangingPunct="0">
              <a:lnSpc>
                <a:spcPct val="100000"/>
              </a:lnSpc>
              <a:spcBef>
                <a:spcPct val="0"/>
              </a:spcBef>
              <a:spcAft>
                <a:spcPct val="0"/>
              </a:spcAft>
              <a:buClrTx/>
              <a:buSzTx/>
              <a:buFontTx/>
              <a:buNone/>
            </a:pPr>
            <a:r>
              <a:rPr kumimoji="1" lang="en-US" altLang="zh-TW" sz="400" b="0" i="0" u="none" strike="noStrike" cap="none" normalizeH="0" baseline="0" dirty="0">
                <a:ln>
                  <a:noFill/>
                </a:ln>
                <a:solidFill>
                  <a:srgbClr val="000000"/>
                </a:solidFill>
                <a:effectLst/>
                <a:latin typeface="Calibri" panose="020F0502020204030204" charset="0"/>
                <a:ea typeface="AdvOT041ce648.B"/>
                <a:cs typeface="AdvOTb7819099"/>
              </a:rPr>
              <a:t>c </a:t>
            </a:r>
            <a:r>
              <a:rPr kumimoji="1" lang="en-US" altLang="zh-TW" sz="700" b="0" i="0" u="none" strike="noStrike" cap="none" normalizeH="0" baseline="0" dirty="0">
                <a:ln>
                  <a:noFill/>
                </a:ln>
                <a:solidFill>
                  <a:srgbClr val="000000"/>
                </a:solidFill>
                <a:effectLst/>
                <a:latin typeface="Calibri" panose="020F0502020204030204" charset="0"/>
                <a:ea typeface="AdvOT041ce648.B"/>
                <a:cs typeface="AdvOTb7819099"/>
              </a:rPr>
              <a:t>Results obtained in populations with low-to-medium prevalence of disease.</a:t>
            </a:r>
            <a:endParaRPr kumimoji="1" lang="en-US" altLang="zh-TW" sz="1800" b="0" i="0" u="none" strike="noStrike" cap="none" normalizeH="0" baseline="0" dirty="0">
              <a:ln>
                <a:noFill/>
              </a:ln>
              <a:solidFill>
                <a:schemeClr val="tx1"/>
              </a:solidFill>
              <a:effectLst/>
              <a:latin typeface="Arial" panose="020B0604020202020204" pitchFamily="34" charset="0"/>
              <a:ea typeface="PMingLiU" pitchFamily="18" charset="-120"/>
              <a:cs typeface="PMingLiU" pitchFamily="18" charset="-120"/>
            </a:endParaRPr>
          </a:p>
        </p:txBody>
      </p:sp>
      <p:graphicFrame>
        <p:nvGraphicFramePr>
          <p:cNvPr id="7" name="表格 6"/>
          <p:cNvGraphicFramePr>
            <a:graphicFrameLocks noGrp="1"/>
          </p:cNvGraphicFramePr>
          <p:nvPr/>
        </p:nvGraphicFramePr>
        <p:xfrm>
          <a:off x="857436" y="5286388"/>
          <a:ext cx="6383457" cy="628650"/>
        </p:xfrm>
        <a:graphic>
          <a:graphicData uri="http://schemas.openxmlformats.org/drawingml/2006/table">
            <a:tbl>
              <a:tblPr/>
              <a:tblGrid>
                <a:gridCol w="6383457">
                  <a:extLst>
                    <a:ext uri="{9D8B030D-6E8A-4147-A177-3AD203B41FA5}">
                      <a16:colId xmlns:a16="http://schemas.microsoft.com/office/drawing/2014/main" val="20000"/>
                    </a:ext>
                  </a:extLst>
                </a:gridCol>
              </a:tblGrid>
              <a:tr h="209550">
                <a:tc>
                  <a:txBody>
                    <a:bodyPr/>
                    <a:lstStyle/>
                    <a:p>
                      <a:pPr>
                        <a:spcAft>
                          <a:spcPts val="0"/>
                        </a:spcAft>
                      </a:pPr>
                      <a:r>
                        <a:rPr lang="en-US" sz="1200" kern="0" dirty="0">
                          <a:solidFill>
                            <a:srgbClr val="000000"/>
                          </a:solidFill>
                          <a:latin typeface="PMingLiU"/>
                          <a:ea typeface="PMingLiU"/>
                          <a:cs typeface="PMingLiU"/>
                        </a:rPr>
                        <a:t>CAD : coronary artery disease; CTA : computed tomography angiography;</a:t>
                      </a:r>
                      <a:endParaRPr lang="zh-TW" sz="1200" kern="100" dirty="0">
                        <a:latin typeface="Calibri" panose="020F0502020204030204"/>
                        <a:ea typeface="PMingLiU"/>
                        <a:cs typeface="Times New Roman" panose="02020603050405020304"/>
                      </a:endParaRPr>
                    </a:p>
                  </a:txBody>
                  <a:tcPr marL="23713" marR="23713" marT="0" marB="0" anchor="ctr">
                    <a:lnL>
                      <a:noFill/>
                    </a:lnL>
                    <a:lnR>
                      <a:noFill/>
                    </a:lnR>
                    <a:lnT>
                      <a:noFill/>
                    </a:lnT>
                    <a:lnB>
                      <a:noFill/>
                    </a:lnB>
                  </a:tcPr>
                </a:tc>
                <a:extLst>
                  <a:ext uri="{0D108BD9-81ED-4DB2-BD59-A6C34878D82A}">
                    <a16:rowId xmlns:a16="http://schemas.microsoft.com/office/drawing/2014/main" val="10000"/>
                  </a:ext>
                </a:extLst>
              </a:tr>
              <a:tr h="209550">
                <a:tc>
                  <a:txBody>
                    <a:bodyPr/>
                    <a:lstStyle/>
                    <a:p>
                      <a:pPr>
                        <a:spcAft>
                          <a:spcPts val="0"/>
                        </a:spcAft>
                      </a:pPr>
                      <a:r>
                        <a:rPr lang="en-US" sz="1200" kern="0" dirty="0">
                          <a:solidFill>
                            <a:srgbClr val="000000"/>
                          </a:solidFill>
                          <a:latin typeface="PMingLiU"/>
                          <a:ea typeface="PMingLiU"/>
                          <a:cs typeface="PMingLiU"/>
                        </a:rPr>
                        <a:t>ECG : electrocardiogram; MRI : magnetic resonance imaging; PET : positron</a:t>
                      </a:r>
                      <a:endParaRPr lang="zh-TW" sz="1200" kern="100" dirty="0">
                        <a:latin typeface="Calibri" panose="020F0502020204030204"/>
                        <a:ea typeface="PMingLiU"/>
                        <a:cs typeface="Times New Roman" panose="02020603050405020304"/>
                      </a:endParaRPr>
                    </a:p>
                  </a:txBody>
                  <a:tcPr marL="23713" marR="23713" marT="0" marB="0" anchor="ctr">
                    <a:lnL>
                      <a:noFill/>
                    </a:lnL>
                    <a:lnR>
                      <a:noFill/>
                    </a:lnR>
                    <a:lnT>
                      <a:noFill/>
                    </a:lnT>
                    <a:lnB>
                      <a:noFill/>
                    </a:lnB>
                  </a:tcPr>
                </a:tc>
                <a:extLst>
                  <a:ext uri="{0D108BD9-81ED-4DB2-BD59-A6C34878D82A}">
                    <a16:rowId xmlns:a16="http://schemas.microsoft.com/office/drawing/2014/main" val="10001"/>
                  </a:ext>
                </a:extLst>
              </a:tr>
              <a:tr h="209550">
                <a:tc>
                  <a:txBody>
                    <a:bodyPr/>
                    <a:lstStyle/>
                    <a:p>
                      <a:pPr>
                        <a:spcAft>
                          <a:spcPts val="0"/>
                        </a:spcAft>
                      </a:pPr>
                      <a:r>
                        <a:rPr lang="en-US" sz="1200" kern="0" dirty="0">
                          <a:solidFill>
                            <a:srgbClr val="000000"/>
                          </a:solidFill>
                          <a:latin typeface="PMingLiU"/>
                          <a:ea typeface="PMingLiU"/>
                          <a:cs typeface="PMingLiU"/>
                        </a:rPr>
                        <a:t>emission tomography; SPECT : single photon emission computed tomography.</a:t>
                      </a:r>
                      <a:endParaRPr lang="zh-TW" sz="1200" kern="100" dirty="0">
                        <a:latin typeface="Calibri" panose="020F0502020204030204"/>
                        <a:ea typeface="PMingLiU"/>
                        <a:cs typeface="Times New Roman" panose="02020603050405020304"/>
                      </a:endParaRPr>
                    </a:p>
                  </a:txBody>
                  <a:tcPr marL="23713" marR="23713" marT="0" marB="0" anchor="ctr">
                    <a:lnL>
                      <a:noFill/>
                    </a:lnL>
                    <a:lnR>
                      <a:noFill/>
                    </a:lnR>
                    <a:lnT>
                      <a:noFill/>
                    </a:lnT>
                    <a:lnB>
                      <a:noFill/>
                    </a:lnB>
                  </a:tcPr>
                </a:tc>
                <a:extLst>
                  <a:ext uri="{0D108BD9-81ED-4DB2-BD59-A6C34878D82A}">
                    <a16:rowId xmlns:a16="http://schemas.microsoft.com/office/drawing/2014/main" val="10002"/>
                  </a:ext>
                </a:extLst>
              </a:tr>
            </a:tbl>
          </a:graphicData>
        </a:graphic>
      </p:graphicFrame>
      <p:sp>
        <p:nvSpPr>
          <p:cNvPr id="8" name="文字方塊 7"/>
          <p:cNvSpPr txBox="1"/>
          <p:nvPr/>
        </p:nvSpPr>
        <p:spPr>
          <a:xfrm>
            <a:off x="1810191" y="6072207"/>
            <a:ext cx="10099200" cy="646331"/>
          </a:xfrm>
          <a:prstGeom prst="rect">
            <a:avLst/>
          </a:prstGeom>
          <a:noFill/>
        </p:spPr>
        <p:txBody>
          <a:bodyPr wrap="square" rtlCol="0">
            <a:spAutoFit/>
          </a:bodyPr>
          <a:lstStyle/>
          <a:p>
            <a:r>
              <a:rPr lang="zh-TW" altLang="en-US" sz="1200" dirty="0"/>
              <a:t>取自</a:t>
            </a:r>
            <a:r>
              <a:rPr lang="en-US" sz="1200" b="1" dirty="0"/>
              <a:t>2013 ESC guidelines on the management of stable coronary artery disease: the Task Force on the management of stable coronary artery disease of the European Society of Cardiology.</a:t>
            </a:r>
          </a:p>
          <a:p>
            <a:endParaRPr lang="zh-TW" altLang="en-US" sz="1200" dirty="0"/>
          </a:p>
        </p:txBody>
      </p:sp>
      <p:sp>
        <p:nvSpPr>
          <p:cNvPr id="10" name="矩形 9"/>
          <p:cNvSpPr/>
          <p:nvPr/>
        </p:nvSpPr>
        <p:spPr>
          <a:xfrm>
            <a:off x="1238539" y="6143644"/>
            <a:ext cx="476377" cy="214314"/>
          </a:xfrm>
          <a:prstGeom prst="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spcBef>
                <a:spcPct val="0"/>
              </a:spcBef>
            </a:pPr>
            <a:r>
              <a:rPr lang="zh-TW" altLang="en-US" sz="3600" dirty="0"/>
              <a:t>王唯工 教授</a:t>
            </a:r>
            <a:r>
              <a:rPr lang="en-US" altLang="zh-TW" sz="3600" dirty="0"/>
              <a:t>30</a:t>
            </a:r>
            <a:r>
              <a:rPr lang="zh-CN" altLang="en-US" sz="3600" dirty="0"/>
              <a:t>年的中医脉诊研究</a:t>
            </a:r>
            <a:endParaRPr lang="en-US" altLang="zh-TW" sz="3600" dirty="0"/>
          </a:p>
        </p:txBody>
      </p:sp>
      <p:sp>
        <p:nvSpPr>
          <p:cNvPr id="4" name="矩形 3"/>
          <p:cNvSpPr>
            <a:spLocks noChangeArrowheads="1"/>
          </p:cNvSpPr>
          <p:nvPr/>
        </p:nvSpPr>
        <p:spPr bwMode="auto">
          <a:xfrm>
            <a:off x="1025028" y="1271741"/>
            <a:ext cx="560551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TW" altLang="en-US"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力学模型</a:t>
            </a:r>
            <a:r>
              <a:rPr lang="en-US" altLang="zh-TW" b="0" baseline="30000" dirty="0">
                <a:solidFill>
                  <a:srgbClr val="000000"/>
                </a:solidFill>
                <a:latin typeface="微软雅黑" panose="020B0503020204020204" pitchFamily="34" charset="-122"/>
                <a:ea typeface="微软雅黑" panose="020B0503020204020204" pitchFamily="34" charset="-122"/>
              </a:rPr>
              <a:t>30,32,34-37</a:t>
            </a:r>
            <a:endParaRPr lang="en-US" altLang="zh-TW"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       </a:t>
            </a:r>
            <a:r>
              <a:rPr lang="zh-CN" altLang="en-US" sz="1200" b="0" dirty="0">
                <a:solidFill>
                  <a:srgbClr val="000000"/>
                </a:solidFill>
                <a:latin typeface="微软雅黑" panose="020B0503020204020204" pitchFamily="34" charset="-122"/>
                <a:ea typeface="微软雅黑" panose="020B0503020204020204" pitchFamily="34" charset="-122"/>
              </a:rPr>
              <a:t>血管的弹性力学</a:t>
            </a:r>
            <a:r>
              <a:rPr lang="en-US" altLang="zh-TW" sz="1200" b="0" baseline="30000" dirty="0">
                <a:solidFill>
                  <a:srgbClr val="000000"/>
                </a:solidFill>
                <a:latin typeface="微软雅黑" panose="020B0503020204020204" pitchFamily="34" charset="-122"/>
                <a:ea typeface="微软雅黑" panose="020B0503020204020204" pitchFamily="34" charset="-122"/>
              </a:rPr>
              <a:t>30,34-37,</a:t>
            </a:r>
            <a:r>
              <a:rPr lang="zh-CN" altLang="en-US" sz="1200" b="0" dirty="0">
                <a:solidFill>
                  <a:srgbClr val="000000"/>
                </a:solidFill>
                <a:latin typeface="微软雅黑" panose="020B0503020204020204" pitchFamily="34" charset="-122"/>
                <a:ea typeface="微软雅黑" panose="020B0503020204020204" pitchFamily="34" charset="-122"/>
              </a:rPr>
              <a:t>、共振理论模型</a:t>
            </a:r>
            <a:r>
              <a:rPr lang="en-US" altLang="zh-TW" sz="1200" b="0" baseline="30000" dirty="0">
                <a:solidFill>
                  <a:srgbClr val="000000"/>
                </a:solidFill>
                <a:latin typeface="微软雅黑" panose="020B0503020204020204" pitchFamily="34" charset="-122"/>
                <a:ea typeface="微软雅黑" panose="020B0503020204020204" pitchFamily="34" charset="-122"/>
              </a:rPr>
              <a:t>32</a:t>
            </a:r>
          </a:p>
          <a:p>
            <a:pPr eaLnBrk="1" hangingPunct="1">
              <a:spcBef>
                <a:spcPct val="0"/>
              </a:spcBef>
              <a:buClrTx/>
              <a:buFontTx/>
              <a:buNone/>
            </a:pPr>
            <a:endParaRPr lang="zh-TW" altLang="en-US" sz="800"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仿体实验</a:t>
            </a:r>
            <a:r>
              <a:rPr lang="en-US" altLang="zh-TW" b="0" baseline="30000" dirty="0">
                <a:solidFill>
                  <a:srgbClr val="000000"/>
                </a:solidFill>
                <a:latin typeface="微软雅黑" panose="020B0503020204020204" pitchFamily="34" charset="-122"/>
                <a:ea typeface="微软雅黑" panose="020B0503020204020204" pitchFamily="34" charset="-122"/>
              </a:rPr>
              <a:t>31,38</a:t>
            </a:r>
            <a:endParaRPr lang="zh-TW" altLang="en-US" b="0" baseline="3000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       </a:t>
            </a:r>
            <a:r>
              <a:rPr lang="zh-CN" altLang="en-US" sz="1200" b="0" dirty="0">
                <a:solidFill>
                  <a:srgbClr val="000000"/>
                </a:solidFill>
                <a:latin typeface="微软雅黑" panose="020B0503020204020204" pitchFamily="34" charset="-122"/>
                <a:ea typeface="微软雅黑" panose="020B0503020204020204" pitchFamily="34" charset="-122"/>
              </a:rPr>
              <a:t>天然频、波速的测试、谐频共振、仪器稳定性</a:t>
            </a:r>
            <a:endParaRPr lang="en-US" altLang="zh-TW" sz="1200"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endParaRPr lang="zh-TW" altLang="en-US" sz="800"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动物实验</a:t>
            </a:r>
            <a:r>
              <a:rPr lang="en-US" altLang="zh-TW" b="0" baseline="30000" dirty="0">
                <a:solidFill>
                  <a:srgbClr val="000000"/>
                </a:solidFill>
                <a:latin typeface="微软雅黑" panose="020B0503020204020204" pitchFamily="34" charset="-122"/>
                <a:ea typeface="微软雅黑" panose="020B0503020204020204" pitchFamily="34" charset="-122"/>
              </a:rPr>
              <a:t>3-6,25-27,29,32,33</a:t>
            </a:r>
            <a:endParaRPr lang="zh-TW" altLang="en-US"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        </a:t>
            </a:r>
            <a:r>
              <a:rPr lang="zh-CN" altLang="en-US" sz="1200" b="0" dirty="0">
                <a:solidFill>
                  <a:srgbClr val="000000"/>
                </a:solidFill>
                <a:latin typeface="微软雅黑" panose="020B0503020204020204" pitchFamily="34" charset="-122"/>
                <a:ea typeface="微软雅黑" panose="020B0503020204020204" pitchFamily="34" charset="-122"/>
              </a:rPr>
              <a:t>小鼠脏器夹止实验、中药、降血压之实验</a:t>
            </a:r>
            <a:endParaRPr lang="en-US" altLang="zh-TW" sz="1200"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endParaRPr lang="zh-TW" altLang="en-US" sz="800"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中药实验</a:t>
            </a:r>
            <a:r>
              <a:rPr lang="en-US" altLang="zh-TW" b="0" baseline="30000" dirty="0">
                <a:solidFill>
                  <a:srgbClr val="000000"/>
                </a:solidFill>
                <a:latin typeface="微软雅黑" panose="020B0503020204020204" pitchFamily="34" charset="-122"/>
                <a:ea typeface="微软雅黑" panose="020B0503020204020204" pitchFamily="34" charset="-122"/>
              </a:rPr>
              <a:t>7-12,21-24</a:t>
            </a:r>
            <a:endParaRPr lang="zh-TW" altLang="en-US"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        </a:t>
            </a:r>
            <a:r>
              <a:rPr lang="zh-CN" altLang="en-US" sz="1200" b="0" dirty="0">
                <a:solidFill>
                  <a:srgbClr val="000000"/>
                </a:solidFill>
                <a:latin typeface="微软雅黑" panose="020B0503020204020204" pitchFamily="34" charset="-122"/>
                <a:ea typeface="微软雅黑" panose="020B0503020204020204" pitchFamily="34" charset="-122"/>
              </a:rPr>
              <a:t>归经药实验、方剂之组成实验</a:t>
            </a:r>
            <a:endParaRPr lang="en-US" altLang="zh-TW" sz="1200"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endParaRPr lang="zh-TW" altLang="en-US" sz="800"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临床实验</a:t>
            </a:r>
            <a:r>
              <a:rPr lang="en-US" altLang="zh-TW" b="0" baseline="30000" dirty="0">
                <a:solidFill>
                  <a:srgbClr val="000000"/>
                </a:solidFill>
                <a:latin typeface="微软雅黑" panose="020B0503020204020204" pitchFamily="34" charset="-122"/>
                <a:ea typeface="微软雅黑" panose="020B0503020204020204" pitchFamily="34" charset="-122"/>
              </a:rPr>
              <a:t>13-20,28</a:t>
            </a:r>
          </a:p>
          <a:p>
            <a:pPr>
              <a:spcBef>
                <a:spcPct val="0"/>
              </a:spcBef>
              <a:buClrTx/>
              <a:buNone/>
            </a:pPr>
            <a:r>
              <a:rPr lang="zh-CN" altLang="en-US" sz="1200" b="0" dirty="0">
                <a:solidFill>
                  <a:srgbClr val="000000"/>
                </a:solidFill>
                <a:latin typeface="微软雅黑" panose="020B0503020204020204" pitchFamily="34" charset="-122"/>
                <a:ea typeface="微软雅黑" panose="020B0503020204020204" pitchFamily="34" charset="-122"/>
              </a:rPr>
              <a:t>            心肌梗塞病患、安宁病房、肝脏损伤、针灸、气感相关研究</a:t>
            </a:r>
            <a:endParaRPr lang="en-US" altLang="zh-CN" sz="1200" b="0" dirty="0">
              <a:solidFill>
                <a:srgbClr val="000000"/>
              </a:solidFill>
              <a:latin typeface="微软雅黑" panose="020B0503020204020204" pitchFamily="34" charset="-122"/>
              <a:ea typeface="微软雅黑" panose="020B0503020204020204" pitchFamily="34" charset="-122"/>
            </a:endParaRPr>
          </a:p>
          <a:p>
            <a:pPr>
              <a:spcBef>
                <a:spcPct val="0"/>
              </a:spcBef>
              <a:buClrTx/>
              <a:buNone/>
            </a:pPr>
            <a:endParaRPr lang="en-US" altLang="zh-TW" sz="800" b="0" dirty="0">
              <a:solidFill>
                <a:srgbClr val="000000"/>
              </a:solidFill>
              <a:latin typeface="微软雅黑" panose="020B0503020204020204" pitchFamily="34" charset="-122"/>
              <a:ea typeface="微软雅黑" panose="020B0503020204020204" pitchFamily="34" charset="-122"/>
            </a:endParaRPr>
          </a:p>
          <a:p>
            <a:pPr eaLnBrk="1" hangingPunct="1">
              <a:spcBef>
                <a:spcPct val="0"/>
              </a:spcBef>
              <a:buClrTx/>
              <a:buFontTx/>
              <a:buNone/>
            </a:pPr>
            <a:r>
              <a:rPr lang="zh-TW" altLang="en-US" b="0" dirty="0">
                <a:solidFill>
                  <a:srgbClr val="000000"/>
                </a:solidFill>
                <a:latin typeface="微软雅黑" panose="020B0503020204020204" pitchFamily="34" charset="-122"/>
                <a:ea typeface="微软雅黑" panose="020B0503020204020204" pitchFamily="34" charset="-122"/>
              </a:rPr>
              <a:t>文献回顾</a:t>
            </a:r>
            <a:r>
              <a:rPr lang="en-US" altLang="zh-TW" b="0" baseline="30000" dirty="0">
                <a:solidFill>
                  <a:srgbClr val="000000"/>
                </a:solidFill>
                <a:latin typeface="微软雅黑" panose="020B0503020204020204" pitchFamily="34" charset="-122"/>
                <a:ea typeface="微软雅黑" panose="020B0503020204020204" pitchFamily="34" charset="-122"/>
              </a:rPr>
              <a:t>1,2</a:t>
            </a:r>
          </a:p>
        </p:txBody>
      </p:sp>
      <p:cxnSp>
        <p:nvCxnSpPr>
          <p:cNvPr id="5" name="AutoShape 6"/>
          <p:cNvCxnSpPr>
            <a:cxnSpLocks noChangeShapeType="1"/>
          </p:cNvCxnSpPr>
          <p:nvPr/>
        </p:nvCxnSpPr>
        <p:spPr bwMode="auto">
          <a:xfrm>
            <a:off x="5545509" y="2183854"/>
            <a:ext cx="0" cy="0"/>
          </a:xfrm>
          <a:prstGeom prst="straightConnector1">
            <a:avLst/>
          </a:prstGeom>
          <a:noFill/>
          <a:ln w="9525">
            <a:solidFill>
              <a:srgbClr val="000000"/>
            </a:solidFill>
            <a:round/>
          </a:ln>
          <a:extLst>
            <a:ext uri="{909E8E84-426E-40DD-AFC4-6F175D3DCCD1}">
              <a14:hiddenFill xmlns:a14="http://schemas.microsoft.com/office/drawing/2010/main">
                <a:noFill/>
              </a14:hiddenFill>
            </a:ext>
          </a:extLst>
        </p:spPr>
      </p:cxnSp>
      <p:sp>
        <p:nvSpPr>
          <p:cNvPr id="6" name="Rectangle 18"/>
          <p:cNvSpPr>
            <a:spLocks noChangeArrowheads="1"/>
          </p:cNvSpPr>
          <p:nvPr/>
        </p:nvSpPr>
        <p:spPr bwMode="auto">
          <a:xfrm>
            <a:off x="1864096" y="775741"/>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TW" altLang="en-US" b="0">
              <a:solidFill>
                <a:srgbClr val="000000"/>
              </a:solidFill>
              <a:latin typeface="Arial" panose="020B0604020202020204" pitchFamily="34" charset="0"/>
              <a:ea typeface="PMingLiU" panose="02020500000000000000" pitchFamily="18" charset="-120"/>
            </a:endParaRPr>
          </a:p>
        </p:txBody>
      </p:sp>
      <p:sp>
        <p:nvSpPr>
          <p:cNvPr id="7" name="Rectangle 21"/>
          <p:cNvSpPr>
            <a:spLocks noChangeArrowheads="1"/>
          </p:cNvSpPr>
          <p:nvPr/>
        </p:nvSpPr>
        <p:spPr bwMode="auto">
          <a:xfrm>
            <a:off x="1864096" y="1232941"/>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br>
              <a:rPr lang="zh-TW" altLang="zh-CN" sz="600" b="0" dirty="0">
                <a:solidFill>
                  <a:srgbClr val="000000"/>
                </a:solidFill>
                <a:latin typeface="Arial" panose="020B0604020202020204" pitchFamily="34" charset="0"/>
                <a:ea typeface="PMingLiU" panose="02020500000000000000" pitchFamily="18" charset="-120"/>
              </a:rPr>
            </a:br>
            <a:endParaRPr lang="zh-TW" altLang="zh-CN" b="0" dirty="0">
              <a:solidFill>
                <a:srgbClr val="000000"/>
              </a:solidFill>
              <a:latin typeface="Arial" panose="020B0604020202020204" pitchFamily="34" charset="0"/>
              <a:ea typeface="PMingLiU" panose="02020500000000000000" pitchFamily="18" charset="-120"/>
            </a:endParaRPr>
          </a:p>
          <a:p>
            <a:pPr>
              <a:spcBef>
                <a:spcPct val="0"/>
              </a:spcBef>
              <a:buClrTx/>
              <a:buFontTx/>
              <a:buNone/>
            </a:pPr>
            <a:endParaRPr lang="zh-TW" altLang="zh-CN" b="0" dirty="0">
              <a:solidFill>
                <a:srgbClr val="000000"/>
              </a:solidFill>
              <a:latin typeface="Arial" panose="020B0604020202020204" pitchFamily="34" charset="0"/>
              <a:ea typeface="PMingLiU" panose="02020500000000000000" pitchFamily="18" charset="-120"/>
            </a:endParaRPr>
          </a:p>
        </p:txBody>
      </p:sp>
      <p:sp>
        <p:nvSpPr>
          <p:cNvPr id="8" name="Rectangle 26"/>
          <p:cNvSpPr>
            <a:spLocks noChangeArrowheads="1"/>
          </p:cNvSpPr>
          <p:nvPr/>
        </p:nvSpPr>
        <p:spPr bwMode="auto">
          <a:xfrm>
            <a:off x="1864096" y="1232941"/>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TW" altLang="en-US" b="0">
              <a:solidFill>
                <a:srgbClr val="000000"/>
              </a:solidFill>
              <a:latin typeface="Cambria" panose="02040503050406030204" pitchFamily="18" charset="0"/>
              <a:ea typeface="PMingLiU" panose="02020500000000000000" pitchFamily="18" charset="-120"/>
            </a:endParaRPr>
          </a:p>
        </p:txBody>
      </p:sp>
      <p:sp>
        <p:nvSpPr>
          <p:cNvPr id="9" name="Rectangle 27"/>
          <p:cNvSpPr>
            <a:spLocks noChangeArrowheads="1"/>
          </p:cNvSpPr>
          <p:nvPr/>
        </p:nvSpPr>
        <p:spPr bwMode="auto">
          <a:xfrm>
            <a:off x="1864096" y="3753891"/>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endParaRPr lang="zh-TW" altLang="zh-CN" sz="600" b="0" dirty="0">
              <a:solidFill>
                <a:srgbClr val="000000"/>
              </a:solidFill>
              <a:latin typeface="Arial" panose="020B0604020202020204" pitchFamily="34" charset="0"/>
              <a:ea typeface="PMingLiU" panose="02020500000000000000" pitchFamily="18" charset="-120"/>
            </a:endParaRPr>
          </a:p>
          <a:p>
            <a:pPr>
              <a:spcBef>
                <a:spcPct val="0"/>
              </a:spcBef>
              <a:buClrTx/>
              <a:buFontTx/>
              <a:buNone/>
            </a:pPr>
            <a:endParaRPr lang="zh-TW" altLang="en-US" b="0" dirty="0">
              <a:solidFill>
                <a:srgbClr val="000000"/>
              </a:solidFill>
              <a:latin typeface="Arial" panose="020B0604020202020204" pitchFamily="34" charset="0"/>
              <a:ea typeface="PMingLiU" panose="02020500000000000000" pitchFamily="18" charset="-12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022" y="985010"/>
            <a:ext cx="1657039" cy="118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022" y="3115077"/>
            <a:ext cx="256063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0537" y="3002439"/>
            <a:ext cx="1479038" cy="113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5456" y="2165635"/>
            <a:ext cx="1538734" cy="910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5456" y="972196"/>
            <a:ext cx="2271447" cy="120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022" y="2192571"/>
            <a:ext cx="1657862" cy="87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23924" y="4104201"/>
            <a:ext cx="1557622" cy="1293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34022" y="5492158"/>
            <a:ext cx="2282825"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28867" y="5478286"/>
            <a:ext cx="15557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34022" y="4070337"/>
            <a:ext cx="1239837"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2"/>
          <p:cNvSpPr>
            <a:spLocks noChangeArrowheads="1"/>
          </p:cNvSpPr>
          <p:nvPr/>
        </p:nvSpPr>
        <p:spPr bwMode="auto">
          <a:xfrm>
            <a:off x="6991195" y="5024140"/>
            <a:ext cx="4921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lang="zh-TW" altLang="en-US" sz="1200" b="0" dirty="0">
                <a:solidFill>
                  <a:srgbClr val="000000"/>
                </a:solidFill>
                <a:latin typeface="Cambria" panose="02040503050406030204" pitchFamily="18" charset="0"/>
                <a:ea typeface="PMingLiU" panose="02020500000000000000" pitchFamily="18" charset="-120"/>
              </a:rPr>
              <a:t>苍朮</a:t>
            </a:r>
          </a:p>
        </p:txBody>
      </p:sp>
      <p:pic>
        <p:nvPicPr>
          <p:cNvPr id="21"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03226" y="4056446"/>
            <a:ext cx="1166771" cy="1421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矩形 4"/>
          <p:cNvSpPr>
            <a:spLocks noChangeArrowheads="1"/>
          </p:cNvSpPr>
          <p:nvPr/>
        </p:nvSpPr>
        <p:spPr bwMode="auto">
          <a:xfrm>
            <a:off x="8096095" y="4947940"/>
            <a:ext cx="492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lang="zh-TW" altLang="en-US" sz="1200" b="0" dirty="0">
                <a:solidFill>
                  <a:srgbClr val="000000"/>
                </a:solidFill>
                <a:latin typeface="Cambria" panose="02040503050406030204" pitchFamily="18" charset="0"/>
                <a:ea typeface="PMingLiU" panose="02020500000000000000" pitchFamily="18" charset="-120"/>
              </a:rPr>
              <a:t>杜仲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656578B9-31B1-4180-A4D0-AF797CD65CE9}"/>
              </a:ext>
            </a:extLst>
          </p:cNvPr>
          <p:cNvSpPr txBox="1"/>
          <p:nvPr/>
        </p:nvSpPr>
        <p:spPr>
          <a:xfrm>
            <a:off x="219076" y="334963"/>
            <a:ext cx="7424737" cy="646112"/>
          </a:xfrm>
          <a:prstGeom prst="rect">
            <a:avLst/>
          </a:prstGeom>
          <a:noFill/>
        </p:spPr>
        <p:txBody>
          <a:bodyPr>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defRPr/>
            </a:pPr>
            <a:r>
              <a:rPr lang="zh-CN" altLang="en-US" sz="3600" dirty="0">
                <a:latin typeface="PingFang SC" charset="-122"/>
                <a:ea typeface="PingFang SC" charset="-122"/>
              </a:rPr>
              <a:t>自我介绍</a:t>
            </a:r>
          </a:p>
        </p:txBody>
      </p:sp>
      <p:pic>
        <p:nvPicPr>
          <p:cNvPr id="3" name="图片 2">
            <a:extLst>
              <a:ext uri="{FF2B5EF4-FFF2-40B4-BE49-F238E27FC236}">
                <a16:creationId xmlns:a16="http://schemas.microsoft.com/office/drawing/2014/main" id="{0CCB1D06-0AAB-4061-A721-B6D688713F7E}"/>
              </a:ext>
            </a:extLst>
          </p:cNvPr>
          <p:cNvPicPr>
            <a:picLocks noChangeAspect="1"/>
          </p:cNvPicPr>
          <p:nvPr/>
        </p:nvPicPr>
        <p:blipFill>
          <a:blip r:embed="rId2" cstate="print">
            <a:extLst>
              <a:ext uri="{28A0092B-C50C-407E-A947-70E740481C1C}">
                <a14:useLocalDpi xmlns:a14="http://schemas.microsoft.com/office/drawing/2010/main" val="0"/>
              </a:ext>
            </a:extLst>
          </a:blip>
          <a:srcRect t="2255" b="2255"/>
          <a:stretch/>
        </p:blipFill>
        <p:spPr>
          <a:xfrm>
            <a:off x="1129035" y="1663701"/>
            <a:ext cx="3167854" cy="335187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8" name="文本框 7">
            <a:extLst>
              <a:ext uri="{FF2B5EF4-FFF2-40B4-BE49-F238E27FC236}">
                <a16:creationId xmlns:a16="http://schemas.microsoft.com/office/drawing/2014/main" id="{E45CC9D8-468E-48E0-9780-4FE9F8D94DD3}"/>
              </a:ext>
            </a:extLst>
          </p:cNvPr>
          <p:cNvSpPr txBox="1"/>
          <p:nvPr/>
        </p:nvSpPr>
        <p:spPr>
          <a:xfrm>
            <a:off x="5161483" y="1988840"/>
            <a:ext cx="5328592" cy="1815882"/>
          </a:xfrm>
          <a:prstGeom prst="rect">
            <a:avLst/>
          </a:prstGeom>
          <a:noFill/>
        </p:spPr>
        <p:txBody>
          <a:bodyPr wrap="square">
            <a:spAutoFit/>
          </a:bodyPr>
          <a:lstStyle/>
          <a:p>
            <a:r>
              <a:rPr lang="zh-CN" altLang="en-US" sz="2800" dirty="0"/>
              <a:t>朱珠金姆健康研发团队核心成员</a:t>
            </a:r>
            <a:endParaRPr lang="en-US" altLang="zh-CN" sz="2800" dirty="0"/>
          </a:p>
          <a:p>
            <a:r>
              <a:rPr lang="zh-CN" altLang="en-US" sz="2800" dirty="0"/>
              <a:t>金姆健康营销总监</a:t>
            </a:r>
            <a:endParaRPr lang="en-US" altLang="zh-CN" sz="2800" dirty="0"/>
          </a:p>
          <a:p>
            <a:r>
              <a:rPr lang="zh-CN" altLang="en-US" sz="2800" dirty="0"/>
              <a:t>南京中医药大学硕士</a:t>
            </a:r>
            <a:endParaRPr lang="en-US" altLang="zh-CN" sz="2800" dirty="0"/>
          </a:p>
          <a:p>
            <a:r>
              <a:rPr lang="zh-CN" altLang="en-US" sz="2800" dirty="0"/>
              <a:t>南京中医药大学国医堂行政主任</a:t>
            </a:r>
          </a:p>
        </p:txBody>
      </p:sp>
    </p:spTree>
    <p:extLst>
      <p:ext uri="{BB962C8B-B14F-4D97-AF65-F5344CB8AC3E}">
        <p14:creationId xmlns:p14="http://schemas.microsoft.com/office/powerpoint/2010/main" val="1418925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脉诊仪在糖尿病检测和治疗上的运用</a:t>
            </a:r>
            <a:endParaRPr lang="en-US" dirty="0"/>
          </a:p>
        </p:txBody>
      </p:sp>
      <p:sp>
        <p:nvSpPr>
          <p:cNvPr id="3" name="Content Placeholder 2"/>
          <p:cNvSpPr>
            <a:spLocks noGrp="1"/>
          </p:cNvSpPr>
          <p:nvPr>
            <p:ph idx="1"/>
          </p:nvPr>
        </p:nvSpPr>
        <p:spPr>
          <a:xfrm>
            <a:off x="839787" y="1865382"/>
            <a:ext cx="10515600" cy="4471808"/>
          </a:xfrm>
        </p:spPr>
        <p:txBody>
          <a:bodyPr>
            <a:noAutofit/>
          </a:bodyPr>
          <a:lstStyle/>
          <a:p>
            <a:r>
              <a:rPr lang="zh-CN" altLang="en-US" sz="3600" dirty="0"/>
              <a:t>脉诊由全身系统的观点来分析健康失衡的状况</a:t>
            </a:r>
            <a:endParaRPr lang="en-US" altLang="zh-CN" sz="3600" dirty="0"/>
          </a:p>
          <a:p>
            <a:r>
              <a:rPr lang="zh-CN" altLang="en-US" sz="3600" dirty="0"/>
              <a:t>与台北市立忠孝医院合作</a:t>
            </a:r>
            <a:r>
              <a:rPr lang="en-US" altLang="zh-CN" sz="3600" dirty="0"/>
              <a:t>,</a:t>
            </a:r>
            <a:r>
              <a:rPr lang="zh-CN" altLang="en-US" sz="3600" dirty="0"/>
              <a:t>目前已收集</a:t>
            </a:r>
            <a:r>
              <a:rPr lang="en-US" altLang="zh-CN" sz="3600" dirty="0"/>
              <a:t>2000</a:t>
            </a:r>
            <a:r>
              <a:rPr lang="zh-CN" altLang="en-US" sz="3600" dirty="0"/>
              <a:t>病例</a:t>
            </a:r>
            <a:r>
              <a:rPr lang="en-US" altLang="zh-CN" sz="3600" dirty="0"/>
              <a:t>,</a:t>
            </a:r>
            <a:r>
              <a:rPr lang="zh-CN" altLang="en-US" sz="3600" dirty="0"/>
              <a:t>预计收录</a:t>
            </a:r>
            <a:r>
              <a:rPr lang="en-US" altLang="zh-CN" sz="3600" dirty="0"/>
              <a:t>10000~20000</a:t>
            </a:r>
            <a:r>
              <a:rPr lang="zh-CN" altLang="en-US" sz="3600" dirty="0"/>
              <a:t>病例 </a:t>
            </a:r>
            <a:endParaRPr lang="en-US" altLang="zh-CN" sz="3600" dirty="0"/>
          </a:p>
          <a:p>
            <a:r>
              <a:rPr lang="zh-CN" altLang="en-US" sz="3600" dirty="0"/>
              <a:t>对于糖尿病病程</a:t>
            </a:r>
            <a:r>
              <a:rPr lang="en-US" altLang="zh-CN" sz="3600" dirty="0"/>
              <a:t>,</a:t>
            </a:r>
            <a:r>
              <a:rPr lang="zh-CN" altLang="en-US" sz="3600" dirty="0"/>
              <a:t>用药纪录</a:t>
            </a:r>
            <a:r>
              <a:rPr lang="en-US" altLang="zh-CN" sz="3600" dirty="0"/>
              <a:t>,</a:t>
            </a:r>
            <a:r>
              <a:rPr lang="zh-CN" altLang="en-US" sz="3600" dirty="0"/>
              <a:t>并发症等相关病历建立脉诊数据库</a:t>
            </a:r>
            <a:endParaRPr lang="en-US" altLang="zh-CN" sz="3600" dirty="0"/>
          </a:p>
          <a:p>
            <a:r>
              <a:rPr lang="zh-CN" altLang="en-US" sz="3600" dirty="0"/>
              <a:t>为期五年的长期追踪</a:t>
            </a:r>
            <a:endParaRPr lang="en-US" altLang="zh-TW" sz="36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19076" y="334963"/>
            <a:ext cx="6700837" cy="646112"/>
          </a:xfrm>
          <a:prstGeom prst="rect">
            <a:avLst/>
          </a:prstGeom>
          <a:noFill/>
        </p:spPr>
        <p:txBody>
          <a:bodyPr>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defRPr/>
            </a:pPr>
            <a:r>
              <a:rPr lang="zh-CN" altLang="en-US" sz="3600" dirty="0">
                <a:latin typeface="PingFang SC" charset="-122"/>
                <a:ea typeface="PingFang SC" charset="-122"/>
              </a:rPr>
              <a:t>临床研究</a:t>
            </a:r>
          </a:p>
        </p:txBody>
      </p:sp>
      <p:pic>
        <p:nvPicPr>
          <p:cNvPr id="44034"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32537" y="1423988"/>
            <a:ext cx="4718050" cy="404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矩形 4"/>
          <p:cNvSpPr>
            <a:spLocks noChangeArrowheads="1"/>
          </p:cNvSpPr>
          <p:nvPr/>
        </p:nvSpPr>
        <p:spPr bwMode="auto">
          <a:xfrm>
            <a:off x="695326" y="5603875"/>
            <a:ext cx="11037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PingFang SC" charset="-122"/>
                <a:ea typeface="PingFang SC" charset="-122"/>
                <a:cs typeface="PingFang SC" charset="-122"/>
              </a:defRPr>
            </a:lvl1pPr>
            <a:lvl2pPr marL="742950" indent="-285750">
              <a:lnSpc>
                <a:spcPct val="90000"/>
              </a:lnSpc>
              <a:spcBef>
                <a:spcPts val="500"/>
              </a:spcBef>
              <a:buFont typeface="Arial" panose="020B0604020202020204" pitchFamily="34" charset="0"/>
              <a:buChar char="•"/>
              <a:defRPr sz="2400">
                <a:solidFill>
                  <a:schemeClr val="tx1"/>
                </a:solidFill>
                <a:latin typeface="PingFang SC" charset="-122"/>
                <a:ea typeface="PingFang SC" charset="-122"/>
                <a:cs typeface="PingFang SC"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PingFang SC" charset="-122"/>
                <a:ea typeface="PingFang SC" charset="-122"/>
                <a:cs typeface="PingFang SC" charset="-122"/>
              </a:defRPr>
            </a:lvl3pPr>
            <a:lvl4pPr marL="1600200" indent="-228600">
              <a:lnSpc>
                <a:spcPct val="90000"/>
              </a:lnSpc>
              <a:spcBef>
                <a:spcPts val="500"/>
              </a:spcBef>
              <a:buFont typeface="Arial" panose="020B0604020202020204" pitchFamily="34" charset="0"/>
              <a:buChar char="•"/>
              <a:defRPr>
                <a:solidFill>
                  <a:schemeClr val="tx1"/>
                </a:solidFill>
                <a:latin typeface="PingFang SC" charset="-122"/>
                <a:ea typeface="PingFang SC" charset="-122"/>
                <a:cs typeface="PingFang SC" charset="-122"/>
              </a:defRPr>
            </a:lvl4pPr>
            <a:lvl5pPr marL="2057400" indent="-228600">
              <a:lnSpc>
                <a:spcPct val="90000"/>
              </a:lnSpc>
              <a:spcBef>
                <a:spcPts val="500"/>
              </a:spcBef>
              <a:buFont typeface="Arial" panose="020B0604020202020204" pitchFamily="34" charset="0"/>
              <a:buChar char="•"/>
              <a:defRPr>
                <a:solidFill>
                  <a:schemeClr val="tx1"/>
                </a:solidFill>
                <a:latin typeface="PingFang SC" charset="-122"/>
                <a:ea typeface="PingFang SC" charset="-122"/>
                <a:cs typeface="PingFang SC"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ingFang SC" charset="-122"/>
                <a:ea typeface="PingFang SC" charset="-122"/>
                <a:cs typeface="PingFang SC"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ingFang SC" charset="-122"/>
                <a:ea typeface="PingFang SC" charset="-122"/>
                <a:cs typeface="PingFang SC"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ingFang SC" charset="-122"/>
                <a:ea typeface="PingFang SC" charset="-122"/>
                <a:cs typeface="PingFang SC"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ingFang SC" charset="-122"/>
                <a:ea typeface="PingFang SC" charset="-122"/>
                <a:cs typeface="PingFang SC" charset="-122"/>
              </a:defRPr>
            </a:lvl9pPr>
          </a:lstStyle>
          <a:p>
            <a:pPr eaLnBrk="1" hangingPunct="1">
              <a:lnSpc>
                <a:spcPct val="100000"/>
              </a:lnSpc>
              <a:spcBef>
                <a:spcPct val="0"/>
              </a:spcBef>
              <a:buFontTx/>
              <a:buNone/>
            </a:pPr>
            <a:r>
              <a:rPr lang="zh-CN" altLang="en-US" sz="2400">
                <a:solidFill>
                  <a:srgbClr val="000000"/>
                </a:solidFill>
              </a:rPr>
              <a:t>金姆脉诊仪与现代医学无缝接轨。脉诊仪对于心梗及糖尿病的判断力已经超越许多现代医疗仪器的诊断能力，临床的相关论文将于今年的国际糖尿病年会发表。在对照核医学影像的心梗指数上，可以达到</a:t>
            </a:r>
            <a:r>
              <a:rPr lang="en-US" altLang="zh-CN" sz="2400">
                <a:solidFill>
                  <a:srgbClr val="000000"/>
                </a:solidFill>
              </a:rPr>
              <a:t>76%</a:t>
            </a:r>
            <a:r>
              <a:rPr lang="zh-CN" altLang="en-US" sz="2400">
                <a:solidFill>
                  <a:srgbClr val="000000"/>
                </a:solidFill>
              </a:rPr>
              <a:t>的灵敏度和特异度。</a:t>
            </a:r>
            <a:endParaRPr lang="zh-CN" altLang="en-US" sz="2400"/>
          </a:p>
        </p:txBody>
      </p:sp>
      <p:pic>
        <p:nvPicPr>
          <p:cNvPr id="44036"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7051" y="1379538"/>
            <a:ext cx="458152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19076" y="334963"/>
            <a:ext cx="6607175" cy="646112"/>
          </a:xfrm>
          <a:prstGeom prst="rect">
            <a:avLst/>
          </a:prstGeom>
          <a:noFill/>
        </p:spPr>
        <p:txBody>
          <a:bodyPr>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pPr>
              <a:defRPr/>
            </a:pPr>
            <a:r>
              <a:rPr lang="zh-CN" altLang="en-US" sz="3600" dirty="0">
                <a:latin typeface="PingFang SC" charset="-122"/>
                <a:ea typeface="PingFang SC" charset="-122"/>
              </a:rPr>
              <a:t>临床研究</a:t>
            </a:r>
          </a:p>
        </p:txBody>
      </p:sp>
      <p:sp>
        <p:nvSpPr>
          <p:cNvPr id="46082" name="矩形 4"/>
          <p:cNvSpPr>
            <a:spLocks noChangeArrowheads="1"/>
          </p:cNvSpPr>
          <p:nvPr/>
        </p:nvSpPr>
        <p:spPr bwMode="auto">
          <a:xfrm>
            <a:off x="695326" y="5680076"/>
            <a:ext cx="110378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PingFang SC" charset="-122"/>
                <a:ea typeface="PingFang SC" charset="-122"/>
                <a:cs typeface="PingFang SC" charset="-122"/>
              </a:defRPr>
            </a:lvl1pPr>
            <a:lvl2pPr marL="742950" indent="-285750">
              <a:lnSpc>
                <a:spcPct val="90000"/>
              </a:lnSpc>
              <a:spcBef>
                <a:spcPts val="500"/>
              </a:spcBef>
              <a:buFont typeface="Arial" panose="020B0604020202020204" pitchFamily="34" charset="0"/>
              <a:buChar char="•"/>
              <a:defRPr sz="2400">
                <a:solidFill>
                  <a:schemeClr val="tx1"/>
                </a:solidFill>
                <a:latin typeface="PingFang SC" charset="-122"/>
                <a:ea typeface="PingFang SC" charset="-122"/>
                <a:cs typeface="PingFang SC"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PingFang SC" charset="-122"/>
                <a:ea typeface="PingFang SC" charset="-122"/>
                <a:cs typeface="PingFang SC" charset="-122"/>
              </a:defRPr>
            </a:lvl3pPr>
            <a:lvl4pPr marL="1600200" indent="-228600">
              <a:lnSpc>
                <a:spcPct val="90000"/>
              </a:lnSpc>
              <a:spcBef>
                <a:spcPts val="500"/>
              </a:spcBef>
              <a:buFont typeface="Arial" panose="020B0604020202020204" pitchFamily="34" charset="0"/>
              <a:buChar char="•"/>
              <a:defRPr>
                <a:solidFill>
                  <a:schemeClr val="tx1"/>
                </a:solidFill>
                <a:latin typeface="PingFang SC" charset="-122"/>
                <a:ea typeface="PingFang SC" charset="-122"/>
                <a:cs typeface="PingFang SC" charset="-122"/>
              </a:defRPr>
            </a:lvl4pPr>
            <a:lvl5pPr marL="2057400" indent="-228600">
              <a:lnSpc>
                <a:spcPct val="90000"/>
              </a:lnSpc>
              <a:spcBef>
                <a:spcPts val="500"/>
              </a:spcBef>
              <a:buFont typeface="Arial" panose="020B0604020202020204" pitchFamily="34" charset="0"/>
              <a:buChar char="•"/>
              <a:defRPr>
                <a:solidFill>
                  <a:schemeClr val="tx1"/>
                </a:solidFill>
                <a:latin typeface="PingFang SC" charset="-122"/>
                <a:ea typeface="PingFang SC" charset="-122"/>
                <a:cs typeface="PingFang SC"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ingFang SC" charset="-122"/>
                <a:ea typeface="PingFang SC" charset="-122"/>
                <a:cs typeface="PingFang SC"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ingFang SC" charset="-122"/>
                <a:ea typeface="PingFang SC" charset="-122"/>
                <a:cs typeface="PingFang SC"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ingFang SC" charset="-122"/>
                <a:ea typeface="PingFang SC" charset="-122"/>
                <a:cs typeface="PingFang SC"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PingFang SC" charset="-122"/>
                <a:ea typeface="PingFang SC" charset="-122"/>
                <a:cs typeface="PingFang SC" charset="-122"/>
              </a:defRPr>
            </a:lvl9pPr>
          </a:lstStyle>
          <a:p>
            <a:pPr eaLnBrk="1" hangingPunct="1">
              <a:lnSpc>
                <a:spcPct val="100000"/>
              </a:lnSpc>
              <a:spcBef>
                <a:spcPct val="0"/>
              </a:spcBef>
              <a:buFontTx/>
              <a:buNone/>
            </a:pPr>
            <a:r>
              <a:rPr lang="zh-CN" altLang="en-US" sz="2400"/>
              <a:t>金姆脉诊仪在女性激素的周期上能够精确的预测排卵和经期，对于助孕及避孕均可以提供无副作用的有效讯息，对男性性功能障碍有预测和协助改善的方案。</a:t>
            </a:r>
          </a:p>
        </p:txBody>
      </p:sp>
      <p:pic>
        <p:nvPicPr>
          <p:cNvPr id="4608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4101" y="1546225"/>
            <a:ext cx="438308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26250" y="1711326"/>
            <a:ext cx="4906962"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advTm="3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文本&#10;&#10;描述已自动生成">
            <a:extLst>
              <a:ext uri="{FF2B5EF4-FFF2-40B4-BE49-F238E27FC236}">
                <a16:creationId xmlns:a16="http://schemas.microsoft.com/office/drawing/2014/main" id="{F78D107A-5E22-4430-B2F2-50D4F930E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 y="0"/>
            <a:ext cx="12187989" cy="6858000"/>
          </a:xfrm>
          <a:prstGeom prst="rect">
            <a:avLst/>
          </a:prstGeom>
        </p:spPr>
      </p:pic>
    </p:spTree>
    <p:extLst>
      <p:ext uri="{BB962C8B-B14F-4D97-AF65-F5344CB8AC3E}">
        <p14:creationId xmlns:p14="http://schemas.microsoft.com/office/powerpoint/2010/main" val="3095488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形用户界面, 文本, 应用程序, 电子邮件&#10;&#10;描述已自动生成">
            <a:extLst>
              <a:ext uri="{FF2B5EF4-FFF2-40B4-BE49-F238E27FC236}">
                <a16:creationId xmlns:a16="http://schemas.microsoft.com/office/drawing/2014/main" id="{1A7B7864-BE50-49D6-BB25-439244B67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3" y="0"/>
            <a:ext cx="12187989" cy="6858000"/>
          </a:xfrm>
          <a:prstGeom prst="rect">
            <a:avLst/>
          </a:prstGeom>
        </p:spPr>
      </p:pic>
    </p:spTree>
    <p:extLst>
      <p:ext uri="{BB962C8B-B14F-4D97-AF65-F5344CB8AC3E}">
        <p14:creationId xmlns:p14="http://schemas.microsoft.com/office/powerpoint/2010/main" val="36178104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
          <p:cNvSpPr>
            <a:spLocks noGrp="1"/>
          </p:cNvSpPr>
          <p:nvPr>
            <p:ph type="title"/>
          </p:nvPr>
        </p:nvSpPr>
        <p:spPr>
          <a:xfrm>
            <a:off x="444762" y="907621"/>
            <a:ext cx="8836810" cy="622266"/>
          </a:xfrm>
        </p:spPr>
        <p:txBody>
          <a:bodyPr/>
          <a:lstStyle/>
          <a:p>
            <a:r>
              <a:rPr lang="zh-TW" altLang="en-US" sz="2275" dirty="0">
                <a:solidFill>
                  <a:schemeClr val="tx1">
                    <a:lumMod val="65000"/>
                    <a:lumOff val="35000"/>
                  </a:schemeClr>
                </a:solidFill>
                <a:latin typeface="微软雅黑" panose="020B0503020204020204" pitchFamily="34" charset="-122"/>
                <a:ea typeface="微软雅黑" panose="020B0503020204020204" pitchFamily="34" charset="-122"/>
                <a:sym typeface="+mn-ea"/>
              </a:rPr>
              <a:t>金姆</a:t>
            </a:r>
            <a:r>
              <a:rPr sz="2275" dirty="0">
                <a:solidFill>
                  <a:schemeClr val="tx1">
                    <a:lumMod val="65000"/>
                    <a:lumOff val="35000"/>
                  </a:schemeClr>
                </a:solidFill>
                <a:latin typeface="微软雅黑" panose="020B0503020204020204" pitchFamily="34" charset="-122"/>
                <a:ea typeface="微软雅黑" panose="020B0503020204020204" pitchFamily="34" charset="-122"/>
                <a:sym typeface="+mn-ea"/>
              </a:rPr>
              <a:t>科学脉诊：中西合璧的精准预防医学</a:t>
            </a:r>
            <a:endParaRPr lang="zh-CN" altLang="en-US" sz="227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矩形 99"/>
          <p:cNvSpPr/>
          <p:nvPr/>
        </p:nvSpPr>
        <p:spPr>
          <a:xfrm>
            <a:off x="4231258" y="1873751"/>
            <a:ext cx="5735037" cy="362663"/>
          </a:xfrm>
          <a:prstGeom prst="rect">
            <a:avLst/>
          </a:prstGeom>
        </p:spPr>
        <p:txBody>
          <a:bodyPr wrap="square">
            <a:spAutoFit/>
          </a:bodyPr>
          <a:lstStyle/>
          <a:p>
            <a:pPr marR="12700" algn="just">
              <a:lnSpc>
                <a:spcPct val="120000"/>
              </a:lnSpc>
              <a:spcBef>
                <a:spcPts val="1000"/>
              </a:spcBef>
              <a:spcAft>
                <a:spcPts val="600"/>
              </a:spcAft>
            </a:pPr>
            <a:r>
              <a:rPr kumimoji="1" lang="zh-TW" altLang="en-US" sz="1600" dirty="0">
                <a:solidFill>
                  <a:schemeClr val="tx1">
                    <a:lumMod val="65000"/>
                    <a:lumOff val="35000"/>
                  </a:schemeClr>
                </a:solidFill>
                <a:latin typeface="微软雅黑" panose="020B0503020204020204" pitchFamily="34" charset="-122"/>
                <a:ea typeface="微软雅黑" panose="020B0503020204020204" pitchFamily="34" charset="-122"/>
              </a:rPr>
              <a:t>超过</a:t>
            </a:r>
            <a:r>
              <a:rPr kumimoji="1" lang="en-US" altLang="zh-TW" sz="1600" dirty="0">
                <a:solidFill>
                  <a:schemeClr val="tx1">
                    <a:lumMod val="65000"/>
                    <a:lumOff val="35000"/>
                  </a:schemeClr>
                </a:solidFill>
                <a:latin typeface="微软雅黑" panose="020B0503020204020204" pitchFamily="34" charset="-122"/>
                <a:ea typeface="微软雅黑" panose="020B0503020204020204" pitchFamily="34" charset="-122"/>
              </a:rPr>
              <a:t>130</a:t>
            </a:r>
            <a:r>
              <a:rPr kumimoji="1" lang="zh-TW" altLang="en-US" sz="1600" dirty="0">
                <a:solidFill>
                  <a:schemeClr val="tx1">
                    <a:lumMod val="65000"/>
                    <a:lumOff val="35000"/>
                  </a:schemeClr>
                </a:solidFill>
                <a:latin typeface="微软雅黑" panose="020B0503020204020204" pitchFamily="34" charset="-122"/>
                <a:ea typeface="微软雅黑" panose="020B0503020204020204" pitchFamily="34" charset="-122"/>
              </a:rPr>
              <a:t>篇</a:t>
            </a:r>
            <a:endParaRPr kumimoji="1" lang="en-US" altLang="zh-TW" sz="16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19" name="Picture 6"/>
          <p:cNvPicPr>
            <a:picLocks noChangeAspect="1"/>
          </p:cNvPicPr>
          <p:nvPr/>
        </p:nvPicPr>
        <p:blipFill>
          <a:blip r:embed="rId2" cstate="screen"/>
          <a:stretch>
            <a:fillRect/>
          </a:stretch>
        </p:blipFill>
        <p:spPr>
          <a:xfrm>
            <a:off x="8418912" y="1957550"/>
            <a:ext cx="2305272" cy="1289890"/>
          </a:xfrm>
          <a:prstGeom prst="rect">
            <a:avLst/>
          </a:prstGeom>
          <a:ln w="127000" cap="sq">
            <a:noFill/>
            <a:miter lim="800000"/>
            <a:headEnd/>
            <a:tailEnd/>
          </a:ln>
          <a:effectLst>
            <a:outerShdw blurRad="57150" dist="50800" dir="2700000" algn="tl" rotWithShape="0">
              <a:srgbClr val="000000">
                <a:alpha val="40000"/>
              </a:srgbClr>
            </a:outerShdw>
          </a:effectLst>
        </p:spPr>
      </p:pic>
      <p:sp>
        <p:nvSpPr>
          <p:cNvPr id="20" name="Pentagon 3"/>
          <p:cNvSpPr/>
          <p:nvPr/>
        </p:nvSpPr>
        <p:spPr>
          <a:xfrm>
            <a:off x="701924" y="1873751"/>
            <a:ext cx="3001339" cy="5153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1705" b="1" dirty="0">
                <a:solidFill>
                  <a:schemeClr val="bg1"/>
                </a:solidFill>
                <a:latin typeface="微软雅黑" panose="020B0503020204020204" pitchFamily="34" charset="-122"/>
                <a:ea typeface="微软雅黑" panose="020B0503020204020204" pitchFamily="34" charset="-122"/>
              </a:rPr>
              <a:t>国内外知名期刊论文</a:t>
            </a:r>
            <a:endParaRPr lang="zh-CN" altLang="en-US" sz="1705"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Pentagon 3"/>
          <p:cNvSpPr/>
          <p:nvPr/>
        </p:nvSpPr>
        <p:spPr>
          <a:xfrm>
            <a:off x="701924" y="3076852"/>
            <a:ext cx="3001339" cy="515375"/>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705" b="1" dirty="0">
                <a:solidFill>
                  <a:schemeClr val="bg1"/>
                </a:solidFill>
                <a:latin typeface="微软雅黑" panose="020B0503020204020204" pitchFamily="34" charset="-122"/>
                <a:ea typeface="微软雅黑" panose="020B0503020204020204" pitchFamily="34" charset="-122"/>
              </a:rPr>
              <a:t>荣获美国专利</a:t>
            </a:r>
            <a:endParaRPr lang="zh-CN" altLang="en-US" sz="1705"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Pentagon 3"/>
          <p:cNvSpPr/>
          <p:nvPr/>
        </p:nvSpPr>
        <p:spPr>
          <a:xfrm>
            <a:off x="701924" y="4279952"/>
            <a:ext cx="3001339" cy="51537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1705" b="1" dirty="0">
                <a:solidFill>
                  <a:schemeClr val="bg1"/>
                </a:solidFill>
                <a:latin typeface="微软雅黑" panose="020B0503020204020204" pitchFamily="34" charset="-122"/>
                <a:ea typeface="微软雅黑" panose="020B0503020204020204" pitchFamily="34" charset="-122"/>
              </a:rPr>
              <a:t>荣获美国专利</a:t>
            </a:r>
            <a:endParaRPr lang="zh-CN" altLang="en-US" sz="1705"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Pentagon 3"/>
          <p:cNvSpPr/>
          <p:nvPr/>
        </p:nvSpPr>
        <p:spPr>
          <a:xfrm>
            <a:off x="701924" y="5483053"/>
            <a:ext cx="3001339" cy="515375"/>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TW" altLang="en-US" sz="1705" b="1" dirty="0">
                <a:solidFill>
                  <a:schemeClr val="bg1"/>
                </a:solidFill>
                <a:latin typeface="微软雅黑" panose="020B0503020204020204" pitchFamily="34" charset="-122"/>
                <a:ea typeface="微软雅黑" panose="020B0503020204020204" pitchFamily="34" charset="-122"/>
              </a:rPr>
              <a:t>合作机构</a:t>
            </a:r>
            <a:endParaRPr lang="zh-CN" altLang="en-US" sz="1705"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矩形 99"/>
          <p:cNvSpPr/>
          <p:nvPr/>
        </p:nvSpPr>
        <p:spPr>
          <a:xfrm>
            <a:off x="4109338" y="4231067"/>
            <a:ext cx="4780151" cy="2289922"/>
          </a:xfrm>
          <a:prstGeom prst="rect">
            <a:avLst/>
          </a:prstGeom>
        </p:spPr>
        <p:txBody>
          <a:bodyPr wrap="square">
            <a:spAutoFit/>
          </a:bodyPr>
          <a:lstStyle/>
          <a:p>
            <a:pPr marR="12700" algn="just">
              <a:lnSpc>
                <a:spcPct val="120000"/>
              </a:lnSpc>
              <a:spcBef>
                <a:spcPts val="1000"/>
              </a:spcBef>
              <a:spcAft>
                <a:spcPts val="600"/>
              </a:spcAft>
            </a:pPr>
            <a:r>
              <a:rPr kumimoji="1"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超过</a:t>
            </a:r>
            <a:r>
              <a:rPr kumimoji="1"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100</a:t>
            </a:r>
            <a:r>
              <a:rPr kumimoji="1"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万笔医疗病例</a:t>
            </a:r>
            <a:r>
              <a:rPr kumimoji="1"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a:t>
            </a:r>
            <a:r>
              <a:rPr kumimoji="1"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包含</a:t>
            </a:r>
            <a:r>
              <a:rPr kumimoji="1"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40</a:t>
            </a:r>
            <a:r>
              <a:rPr kumimoji="1"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万台湾临床研究已及</a:t>
            </a:r>
            <a:r>
              <a:rPr kumimoji="1"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60</a:t>
            </a:r>
            <a:r>
              <a:rPr kumimoji="1"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万中国全民健检与脉波关联性统计比对！</a:t>
            </a:r>
          </a:p>
          <a:p>
            <a:pPr marR="12700" algn="just">
              <a:lnSpc>
                <a:spcPts val="2600"/>
              </a:lnSpc>
              <a:spcBef>
                <a:spcPts val="600"/>
              </a:spcBef>
              <a:spcAft>
                <a:spcPts val="600"/>
              </a:spcAft>
            </a:pPr>
            <a:endParaRPr lang="en-US" altLang="zh-CN" sz="2000" dirty="0">
              <a:solidFill>
                <a:schemeClr val="tx1">
                  <a:lumMod val="65000"/>
                  <a:lumOff val="35000"/>
                </a:schemeClr>
              </a:solidFill>
              <a:latin typeface="微软雅黑" panose="020B0503020204020204" pitchFamily="34" charset="-122"/>
              <a:ea typeface="微软雅黑" panose="020B0503020204020204" pitchFamily="34" charset="-122"/>
            </a:endParaRPr>
          </a:p>
          <a:p>
            <a:pPr marL="12700" marR="12700" algn="just">
              <a:lnSpc>
                <a:spcPts val="2600"/>
              </a:lnSpc>
              <a:spcBef>
                <a:spcPts val="600"/>
              </a:spcBef>
              <a:spcAft>
                <a:spcPts val="600"/>
              </a:spcAft>
            </a:pPr>
            <a:r>
              <a:rPr kumimoji="1" lang="zh-TW" altLang="en-US" sz="1600" dirty="0">
                <a:solidFill>
                  <a:schemeClr val="tx1">
                    <a:lumMod val="65000"/>
                    <a:lumOff val="35000"/>
                  </a:schemeClr>
                </a:solidFill>
                <a:latin typeface="微软雅黑" panose="020B0503020204020204" pitchFamily="34" charset="-122"/>
                <a:ea typeface="微软雅黑" panose="020B0503020204020204" pitchFamily="34" charset="-122"/>
              </a:rPr>
              <a:t>中国台湾中央研究院、台北市立忠孝医院、台北市立仁爱医院、中国中医科学院、广西生殖中心、江西中医药大学、美国</a:t>
            </a:r>
            <a:r>
              <a:rPr kumimoji="1"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斯坦福</a:t>
            </a:r>
            <a:r>
              <a:rPr kumimoji="1" lang="zh-TW" altLang="en-US" sz="1600" dirty="0">
                <a:solidFill>
                  <a:schemeClr val="tx1">
                    <a:lumMod val="65000"/>
                    <a:lumOff val="35000"/>
                  </a:schemeClr>
                </a:solidFill>
                <a:latin typeface="微软雅黑" panose="020B0503020204020204" pitchFamily="34" charset="-122"/>
                <a:ea typeface="微软雅黑" panose="020B0503020204020204" pitchFamily="34" charset="-122"/>
              </a:rPr>
              <a:t>大学</a:t>
            </a:r>
            <a:r>
              <a:rPr kumimoji="1"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Bio-X</a:t>
            </a:r>
            <a:r>
              <a:rPr kumimoji="1" lang="zh-TW" altLang="en-US" sz="1600" dirty="0">
                <a:solidFill>
                  <a:schemeClr val="tx1">
                    <a:lumMod val="65000"/>
                    <a:lumOff val="35000"/>
                  </a:schemeClr>
                </a:solidFill>
                <a:latin typeface="微软雅黑" panose="020B0503020204020204" pitchFamily="34" charset="-122"/>
                <a:ea typeface="微软雅黑" panose="020B0503020204020204" pitchFamily="34" charset="-122"/>
              </a:rPr>
              <a:t>研究中心等。</a:t>
            </a:r>
          </a:p>
        </p:txBody>
      </p:sp>
      <p:sp>
        <p:nvSpPr>
          <p:cNvPr id="25" name="矩形 99"/>
          <p:cNvSpPr/>
          <p:nvPr/>
        </p:nvSpPr>
        <p:spPr>
          <a:xfrm>
            <a:off x="4231258" y="3012218"/>
            <a:ext cx="5735037" cy="362663"/>
          </a:xfrm>
          <a:prstGeom prst="rect">
            <a:avLst/>
          </a:prstGeom>
        </p:spPr>
        <p:txBody>
          <a:bodyPr wrap="square">
            <a:spAutoFit/>
          </a:bodyPr>
          <a:lstStyle/>
          <a:p>
            <a:pPr marR="12700" algn="just">
              <a:lnSpc>
                <a:spcPct val="120000"/>
              </a:lnSpc>
              <a:spcBef>
                <a:spcPts val="1000"/>
              </a:spcBef>
              <a:spcAft>
                <a:spcPts val="600"/>
              </a:spcAft>
            </a:pPr>
            <a:r>
              <a:rPr kumimoji="1"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8 </a:t>
            </a:r>
            <a:r>
              <a:rPr kumimoji="1"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项</a:t>
            </a:r>
          </a:p>
        </p:txBody>
      </p:sp>
      <p:sp>
        <p:nvSpPr>
          <p:cNvPr id="26" name="Title 29">
            <a:extLst>
              <a:ext uri="{FF2B5EF4-FFF2-40B4-BE49-F238E27FC236}">
                <a16:creationId xmlns:a16="http://schemas.microsoft.com/office/drawing/2014/main" id="{81E4482D-93E9-5E4F-990C-2DD97B3B079D}"/>
              </a:ext>
            </a:extLst>
          </p:cNvPr>
          <p:cNvSpPr txBox="1">
            <a:spLocks/>
          </p:cNvSpPr>
          <p:nvPr/>
        </p:nvSpPr>
        <p:spPr>
          <a:xfrm>
            <a:off x="444762" y="400346"/>
            <a:ext cx="6867570" cy="53553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lang="zh-CN" altLang="en-US" sz="3200" b="1" i="0" kern="1200" dirty="0">
                <a:solidFill>
                  <a:schemeClr val="tx1">
                    <a:lumMod val="85000"/>
                    <a:lumOff val="15000"/>
                  </a:schemeClr>
                </a:solidFill>
                <a:latin typeface="Source Han Sans CN" panose="020B0500000000000000" pitchFamily="34" charset="-128"/>
                <a:ea typeface="Source Han Sans CN" panose="020B0500000000000000" pitchFamily="34" charset="-128"/>
                <a:cs typeface="+mj-cs"/>
              </a:defRPr>
            </a:lvl1pPr>
          </a:lstStyle>
          <a:p>
            <a:r>
              <a:rPr lang="zh-CN" altLang="en-US" dirty="0">
                <a:latin typeface="Microsoft YaHei" panose="020B0503020204020204" pitchFamily="34" charset="-122"/>
                <a:ea typeface="Microsoft YaHei" panose="020B0503020204020204" pitchFamily="34" charset="-122"/>
              </a:rPr>
              <a:t>专利</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9">
            <a:extLst>
              <a:ext uri="{FF2B5EF4-FFF2-40B4-BE49-F238E27FC236}">
                <a16:creationId xmlns:a16="http://schemas.microsoft.com/office/drawing/2014/main" id="{81E4482D-93E9-5E4F-990C-2DD97B3B079D}"/>
              </a:ext>
            </a:extLst>
          </p:cNvPr>
          <p:cNvSpPr>
            <a:spLocks noGrp="1"/>
          </p:cNvSpPr>
          <p:nvPr>
            <p:ph type="title"/>
          </p:nvPr>
        </p:nvSpPr>
        <p:spPr>
          <a:xfrm>
            <a:off x="444762" y="400346"/>
            <a:ext cx="6867570" cy="535531"/>
          </a:xfrm>
        </p:spPr>
        <p:txBody>
          <a:bodyPr/>
          <a:lstStyle/>
          <a:p>
            <a:r>
              <a:rPr lang="zh-CN" altLang="en-US" dirty="0"/>
              <a:t>专业著作</a:t>
            </a:r>
          </a:p>
        </p:txBody>
      </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53448" t="10484" r="12677" b="10876"/>
          <a:stretch/>
        </p:blipFill>
        <p:spPr>
          <a:xfrm>
            <a:off x="2830035" y="400346"/>
            <a:ext cx="7327488" cy="6603515"/>
          </a:xfrm>
          <a:prstGeom prst="rect">
            <a:avLst/>
          </a:prstGeom>
        </p:spPr>
      </p:pic>
    </p:spTree>
    <p:extLst>
      <p:ext uri="{BB962C8B-B14F-4D97-AF65-F5344CB8AC3E}">
        <p14:creationId xmlns:p14="http://schemas.microsoft.com/office/powerpoint/2010/main" val="1371540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CAC638-CC55-4C73-9181-D8FBE643277D}"/>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383556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占位符 3">
            <a:extLst>
              <a:ext uri="{FF2B5EF4-FFF2-40B4-BE49-F238E27FC236}">
                <a16:creationId xmlns:a16="http://schemas.microsoft.com/office/drawing/2014/main" id="{F0C32957-2080-4371-992F-364695651B8A}"/>
              </a:ext>
            </a:extLst>
          </p:cNvPr>
          <p:cNvSpPr>
            <a:spLocks noGrp="1"/>
          </p:cNvSpPr>
          <p:nvPr>
            <p:ph type="body" sz="quarter" idx="10"/>
          </p:nvPr>
        </p:nvSpPr>
        <p:spPr>
          <a:xfrm>
            <a:off x="771904" y="217896"/>
            <a:ext cx="9558873" cy="466923"/>
          </a:xfrm>
        </p:spPr>
        <p:txBody>
          <a:bodyPr/>
          <a:lstStyle/>
          <a:p>
            <a:r>
              <a:rPr lang="zh-CN" altLang="en-US" b="1" dirty="0">
                <a:latin typeface="微软雅黑" panose="020B0503020204020204" pitchFamily="34" charset="-122"/>
                <a:ea typeface="微软雅黑" panose="020B0503020204020204" pitchFamily="34" charset="-122"/>
              </a:rPr>
              <a:t>知识产权</a:t>
            </a:r>
          </a:p>
        </p:txBody>
      </p:sp>
      <p:pic>
        <p:nvPicPr>
          <p:cNvPr id="4" name="图片 3">
            <a:extLst>
              <a:ext uri="{FF2B5EF4-FFF2-40B4-BE49-F238E27FC236}">
                <a16:creationId xmlns:a16="http://schemas.microsoft.com/office/drawing/2014/main" id="{D05D9FCF-7750-714B-8C37-FBB07837629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81571" y="1111732"/>
            <a:ext cx="10030522" cy="5389777"/>
          </a:xfrm>
          <a:prstGeom prst="rect">
            <a:avLst/>
          </a:prstGeom>
        </p:spPr>
      </p:pic>
    </p:spTree>
    <p:extLst>
      <p:ext uri="{BB962C8B-B14F-4D97-AF65-F5344CB8AC3E}">
        <p14:creationId xmlns:p14="http://schemas.microsoft.com/office/powerpoint/2010/main" val="6744711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大型医疗器械的经验</a:t>
            </a:r>
            <a:endParaRPr lang="en-US" dirty="0"/>
          </a:p>
        </p:txBody>
      </p:sp>
      <p:pic>
        <p:nvPicPr>
          <p:cNvPr id="1026" name="Picture 2" descr="PET CT Scanners Patient Friendly"/>
          <p:cNvPicPr>
            <a:picLocks noChangeAspect="1" noChangeArrowheads="1"/>
          </p:cNvPicPr>
          <p:nvPr/>
        </p:nvPicPr>
        <p:blipFill>
          <a:blip r:embed="rId2" cstate="print"/>
          <a:srcRect/>
          <a:stretch>
            <a:fillRect/>
          </a:stretch>
        </p:blipFill>
        <p:spPr bwMode="auto">
          <a:xfrm>
            <a:off x="1685905" y="1600200"/>
            <a:ext cx="4552207" cy="3505200"/>
          </a:xfrm>
          <a:prstGeom prst="rect">
            <a:avLst/>
          </a:prstGeom>
          <a:noFill/>
        </p:spPr>
      </p:pic>
      <p:sp>
        <p:nvSpPr>
          <p:cNvPr id="5" name="TextBox 4"/>
          <p:cNvSpPr txBox="1"/>
          <p:nvPr/>
        </p:nvSpPr>
        <p:spPr>
          <a:xfrm>
            <a:off x="3286200" y="5380448"/>
            <a:ext cx="5622776" cy="584775"/>
          </a:xfrm>
          <a:prstGeom prst="rect">
            <a:avLst/>
          </a:prstGeom>
          <a:noFill/>
        </p:spPr>
        <p:txBody>
          <a:bodyPr wrap="square" rtlCol="0">
            <a:spAutoFit/>
          </a:bodyPr>
          <a:lstStyle/>
          <a:p>
            <a:pPr algn="just"/>
            <a:r>
              <a:rPr lang="en-US" altLang="zh-CN" sz="3200" b="1" dirty="0"/>
              <a:t>	</a:t>
            </a:r>
            <a:r>
              <a:rPr lang="zh-CN" altLang="en-US" sz="3200" b="1" dirty="0"/>
              <a:t>时间飞行</a:t>
            </a:r>
            <a:r>
              <a:rPr lang="en-US" altLang="zh-TW" sz="3200" b="1" dirty="0"/>
              <a:t>(TOF)</a:t>
            </a:r>
            <a:r>
              <a:rPr lang="zh-TW" altLang="en-US" sz="3200" b="1" dirty="0"/>
              <a:t> </a:t>
            </a:r>
            <a:r>
              <a:rPr lang="en-US" altLang="zh-CN" sz="3200" b="1" dirty="0"/>
              <a:t>PET/CT</a:t>
            </a:r>
            <a:endParaRPr lang="en-US" sz="3200" b="1" dirty="0"/>
          </a:p>
        </p:txBody>
      </p:sp>
      <p:grpSp>
        <p:nvGrpSpPr>
          <p:cNvPr id="10" name="Group 9"/>
          <p:cNvGrpSpPr/>
          <p:nvPr/>
        </p:nvGrpSpPr>
        <p:grpSpPr>
          <a:xfrm>
            <a:off x="6783387" y="1600200"/>
            <a:ext cx="3688180" cy="3505200"/>
            <a:chOff x="5257800" y="1600200"/>
            <a:chExt cx="3688180" cy="3505200"/>
          </a:xfrm>
        </p:grpSpPr>
        <p:pic>
          <p:nvPicPr>
            <p:cNvPr id="6" name="Picture 5" descr="IMG_3555.JPG"/>
            <p:cNvPicPr>
              <a:picLocks noChangeAspect="1"/>
            </p:cNvPicPr>
            <p:nvPr/>
          </p:nvPicPr>
          <p:blipFill>
            <a:blip r:embed="rId3" cstate="print"/>
            <a:stretch>
              <a:fillRect/>
            </a:stretch>
          </p:blipFill>
          <p:spPr>
            <a:xfrm>
              <a:off x="6604000" y="1600200"/>
              <a:ext cx="2336800" cy="1752600"/>
            </a:xfrm>
            <a:prstGeom prst="rect">
              <a:avLst/>
            </a:prstGeom>
          </p:spPr>
        </p:pic>
        <p:pic>
          <p:nvPicPr>
            <p:cNvPr id="7" name="Picture 6" descr="IMG_0819.JPG"/>
            <p:cNvPicPr>
              <a:picLocks noChangeAspect="1"/>
            </p:cNvPicPr>
            <p:nvPr/>
          </p:nvPicPr>
          <p:blipFill>
            <a:blip r:embed="rId4" cstate="print"/>
            <a:stretch>
              <a:fillRect/>
            </a:stretch>
          </p:blipFill>
          <p:spPr>
            <a:xfrm>
              <a:off x="5257800" y="1600200"/>
              <a:ext cx="1314450" cy="1752600"/>
            </a:xfrm>
            <a:prstGeom prst="rect">
              <a:avLst/>
            </a:prstGeom>
          </p:spPr>
        </p:pic>
        <p:pic>
          <p:nvPicPr>
            <p:cNvPr id="8" name="Picture 7" descr="IMG_1283.JPG"/>
            <p:cNvPicPr>
              <a:picLocks noChangeAspect="1"/>
            </p:cNvPicPr>
            <p:nvPr/>
          </p:nvPicPr>
          <p:blipFill>
            <a:blip r:embed="rId5" cstate="print"/>
            <a:srcRect l="25905" r="25000"/>
            <a:stretch>
              <a:fillRect/>
            </a:stretch>
          </p:blipFill>
          <p:spPr>
            <a:xfrm>
              <a:off x="7848599" y="3429000"/>
              <a:ext cx="1097381" cy="1676400"/>
            </a:xfrm>
            <a:prstGeom prst="rect">
              <a:avLst/>
            </a:prstGeom>
          </p:spPr>
        </p:pic>
        <p:pic>
          <p:nvPicPr>
            <p:cNvPr id="9" name="Picture 8" descr="SNMMI_2014_booth_group.jpg"/>
            <p:cNvPicPr>
              <a:picLocks noChangeAspect="1"/>
            </p:cNvPicPr>
            <p:nvPr/>
          </p:nvPicPr>
          <p:blipFill>
            <a:blip r:embed="rId6" cstate="print"/>
            <a:stretch>
              <a:fillRect/>
            </a:stretch>
          </p:blipFill>
          <p:spPr>
            <a:xfrm>
              <a:off x="5257800" y="3429000"/>
              <a:ext cx="2514328" cy="1675997"/>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338359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t>传统中医脉诊：</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5239" y="1917914"/>
            <a:ext cx="6264696" cy="43926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文本框 3"/>
          <p:cNvSpPr txBox="1"/>
          <p:nvPr/>
        </p:nvSpPr>
        <p:spPr>
          <a:xfrm>
            <a:off x="0" y="1187199"/>
            <a:ext cx="12195175" cy="523220"/>
          </a:xfrm>
          <a:prstGeom prst="rect">
            <a:avLst/>
          </a:prstGeom>
          <a:noFill/>
        </p:spPr>
        <p:txBody>
          <a:bodyPr wrap="square" rtlCol="0">
            <a:spAutoFit/>
          </a:bodyPr>
          <a:lstStyle/>
          <a:p>
            <a:pPr algn="ctr"/>
            <a:r>
              <a:rPr lang="zh-CN" altLang="en-US" sz="2800" dirty="0">
                <a:latin typeface="微软雅黑" panose="020B0503020204020204" pitchFamily="34" charset="-122"/>
                <a:ea typeface="微软雅黑" panose="020B0503020204020204" pitchFamily="34" charset="-122"/>
                <a:cs typeface="宋体" panose="02010600030101010101" pitchFamily="2" charset="-122"/>
              </a:rPr>
              <a:t>历史最悠久的非侵入性心血管测量</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398729" y="1472187"/>
            <a:ext cx="2520950" cy="5137150"/>
          </a:xfrm>
        </p:spPr>
        <p:txBody>
          <a:bodyPr>
            <a:normAutofit fontScale="92500" lnSpcReduction="10000"/>
          </a:bodyPr>
          <a:lstStyle/>
          <a:p>
            <a:pPr marL="0" indent="0" algn="ctr">
              <a:buNone/>
            </a:pPr>
            <a:r>
              <a:rPr lang="zh-CN" altLang="en-US" dirty="0">
                <a:latin typeface="黑体" panose="02010609060101010101" pitchFamily="49" charset="-122"/>
                <a:ea typeface="黑体" panose="02010609060101010101" pitchFamily="49" charset="-122"/>
              </a:rPr>
              <a:t>统计结论效度</a:t>
            </a:r>
            <a:endParaRPr lang="en-US" altLang="zh-TW" dirty="0">
              <a:latin typeface="黑体" panose="02010609060101010101" pitchFamily="49" charset="-122"/>
              <a:ea typeface="黑体" panose="02010609060101010101" pitchFamily="49" charset="-122"/>
            </a:endParaRPr>
          </a:p>
          <a:p>
            <a:pPr marL="0" indent="0" algn="ctr">
              <a:buNone/>
            </a:pPr>
            <a:r>
              <a:rPr lang="zh-TW" altLang="en-US" sz="1800" dirty="0">
                <a:latin typeface="黑体" panose="02010609060101010101" pitchFamily="49" charset="-122"/>
                <a:ea typeface="黑体" panose="02010609060101010101" pitchFamily="49" charset="-122"/>
              </a:rPr>
              <a:t>（</a:t>
            </a:r>
            <a:r>
              <a:rPr lang="en-US" altLang="zh-TW" sz="1800" dirty="0">
                <a:latin typeface="黑体" panose="02010609060101010101" pitchFamily="49" charset="-122"/>
                <a:ea typeface="黑体" panose="02010609060101010101" pitchFamily="49" charset="-122"/>
              </a:rPr>
              <a:t>statistical conclusion validity</a:t>
            </a:r>
            <a:r>
              <a:rPr lang="zh-TW" altLang="en-US" sz="1800" dirty="0">
                <a:latin typeface="黑体" panose="02010609060101010101" pitchFamily="49" charset="-122"/>
                <a:ea typeface="黑体" panose="02010609060101010101" pitchFamily="49" charset="-122"/>
              </a:rPr>
              <a:t>）</a:t>
            </a:r>
            <a:endParaRPr lang="en-US" altLang="zh-TW" sz="1800" dirty="0">
              <a:latin typeface="黑体" panose="02010609060101010101" pitchFamily="49" charset="-122"/>
              <a:ea typeface="黑体" panose="02010609060101010101" pitchFamily="49" charset="-122"/>
            </a:endParaRPr>
          </a:p>
          <a:p>
            <a:pPr marL="0" indent="0" algn="ctr">
              <a:buNone/>
            </a:pPr>
            <a:r>
              <a:rPr lang="zh-TW" altLang="en-US" dirty="0">
                <a:latin typeface="黑体" panose="02010609060101010101" pitchFamily="49" charset="-122"/>
                <a:ea typeface="黑体" panose="02010609060101010101" pitchFamily="49" charset="-122"/>
              </a:rPr>
              <a:t>↓</a:t>
            </a:r>
            <a:endParaRPr lang="en-US" altLang="zh-TW" dirty="0">
              <a:latin typeface="黑体" panose="02010609060101010101" pitchFamily="49" charset="-122"/>
              <a:ea typeface="黑体" panose="02010609060101010101" pitchFamily="49" charset="-122"/>
            </a:endParaRPr>
          </a:p>
          <a:p>
            <a:pPr marL="0" indent="0" algn="ctr">
              <a:buNone/>
            </a:pPr>
            <a:r>
              <a:rPr lang="zh-TW" altLang="en-US" dirty="0">
                <a:latin typeface="黑体" panose="02010609060101010101" pitchFamily="49" charset="-122"/>
                <a:ea typeface="黑体" panose="02010609060101010101" pitchFamily="49" charset="-122"/>
              </a:rPr>
              <a:t>内在效度</a:t>
            </a:r>
            <a:endParaRPr lang="en-US" altLang="zh-TW" dirty="0">
              <a:latin typeface="黑体" panose="02010609060101010101" pitchFamily="49" charset="-122"/>
              <a:ea typeface="黑体" panose="02010609060101010101" pitchFamily="49" charset="-122"/>
            </a:endParaRPr>
          </a:p>
          <a:p>
            <a:pPr marL="0" indent="0" algn="ctr">
              <a:buNone/>
            </a:pPr>
            <a:r>
              <a:rPr lang="zh-TW" altLang="en-US" sz="1800" dirty="0">
                <a:latin typeface="黑体" panose="02010609060101010101" pitchFamily="49" charset="-122"/>
                <a:ea typeface="黑体" panose="02010609060101010101" pitchFamily="49" charset="-122"/>
              </a:rPr>
              <a:t>（</a:t>
            </a:r>
            <a:r>
              <a:rPr lang="en-US" altLang="zh-TW" sz="1800" dirty="0">
                <a:latin typeface="黑体" panose="02010609060101010101" pitchFamily="49" charset="-122"/>
                <a:ea typeface="黑体" panose="02010609060101010101" pitchFamily="49" charset="-122"/>
              </a:rPr>
              <a:t>internal  validity</a:t>
            </a:r>
            <a:r>
              <a:rPr lang="zh-TW" altLang="en-US" sz="1800" dirty="0">
                <a:latin typeface="黑体" panose="02010609060101010101" pitchFamily="49" charset="-122"/>
                <a:ea typeface="黑体" panose="02010609060101010101" pitchFamily="49" charset="-122"/>
              </a:rPr>
              <a:t>）</a:t>
            </a:r>
            <a:endParaRPr lang="en-US" altLang="zh-TW" sz="1800" dirty="0">
              <a:latin typeface="黑体" panose="02010609060101010101" pitchFamily="49" charset="-122"/>
              <a:ea typeface="黑体" panose="02010609060101010101" pitchFamily="49" charset="-122"/>
            </a:endParaRPr>
          </a:p>
          <a:p>
            <a:pPr marL="0" indent="0" algn="ctr">
              <a:buNone/>
            </a:pPr>
            <a:r>
              <a:rPr lang="zh-TW" altLang="en-US" dirty="0">
                <a:latin typeface="黑体" panose="02010609060101010101" pitchFamily="49" charset="-122"/>
                <a:ea typeface="黑体" panose="02010609060101010101" pitchFamily="49" charset="-122"/>
              </a:rPr>
              <a:t>↓</a:t>
            </a:r>
            <a:endParaRPr lang="en-US" altLang="zh-TW" dirty="0">
              <a:latin typeface="黑体" panose="02010609060101010101" pitchFamily="49" charset="-122"/>
              <a:ea typeface="黑体" panose="02010609060101010101" pitchFamily="49" charset="-122"/>
            </a:endParaRPr>
          </a:p>
          <a:p>
            <a:pPr marL="0" indent="0" algn="ctr">
              <a:buNone/>
            </a:pPr>
            <a:r>
              <a:rPr lang="zh-TW" altLang="en-US" dirty="0">
                <a:latin typeface="黑体" panose="02010609060101010101" pitchFamily="49" charset="-122"/>
                <a:ea typeface="黑体" panose="02010609060101010101" pitchFamily="49" charset="-122"/>
              </a:rPr>
              <a:t>建构效度</a:t>
            </a:r>
            <a:endParaRPr lang="en-US" altLang="zh-TW" dirty="0">
              <a:latin typeface="黑体" panose="02010609060101010101" pitchFamily="49" charset="-122"/>
              <a:ea typeface="黑体" panose="02010609060101010101" pitchFamily="49" charset="-122"/>
            </a:endParaRPr>
          </a:p>
          <a:p>
            <a:pPr marL="0" indent="0" algn="ctr">
              <a:buNone/>
            </a:pPr>
            <a:r>
              <a:rPr lang="zh-TW" altLang="en-US" sz="1800" dirty="0">
                <a:latin typeface="黑体" panose="02010609060101010101" pitchFamily="49" charset="-122"/>
                <a:ea typeface="黑体" panose="02010609060101010101" pitchFamily="49" charset="-122"/>
              </a:rPr>
              <a:t>（</a:t>
            </a:r>
            <a:r>
              <a:rPr lang="en-US" altLang="zh-TW" sz="1800" dirty="0">
                <a:latin typeface="黑体" panose="02010609060101010101" pitchFamily="49" charset="-122"/>
                <a:ea typeface="黑体" panose="02010609060101010101" pitchFamily="49" charset="-122"/>
              </a:rPr>
              <a:t>construct</a:t>
            </a:r>
            <a:r>
              <a:rPr lang="zh-TW" altLang="en-US" sz="1800" dirty="0">
                <a:latin typeface="黑体" panose="02010609060101010101" pitchFamily="49" charset="-122"/>
                <a:ea typeface="黑体" panose="02010609060101010101" pitchFamily="49" charset="-122"/>
              </a:rPr>
              <a:t> </a:t>
            </a:r>
            <a:r>
              <a:rPr lang="en-US" altLang="zh-TW" sz="1800" dirty="0">
                <a:latin typeface="黑体" panose="02010609060101010101" pitchFamily="49" charset="-122"/>
                <a:ea typeface="黑体" panose="02010609060101010101" pitchFamily="49" charset="-122"/>
              </a:rPr>
              <a:t>validity</a:t>
            </a:r>
            <a:r>
              <a:rPr lang="zh-TW" altLang="en-US" sz="1800" dirty="0">
                <a:latin typeface="黑体" panose="02010609060101010101" pitchFamily="49" charset="-122"/>
                <a:ea typeface="黑体" panose="02010609060101010101" pitchFamily="49" charset="-122"/>
              </a:rPr>
              <a:t>）</a:t>
            </a:r>
            <a:endParaRPr lang="en-US" altLang="zh-TW" sz="1800" dirty="0">
              <a:latin typeface="黑体" panose="02010609060101010101" pitchFamily="49" charset="-122"/>
              <a:ea typeface="黑体" panose="02010609060101010101" pitchFamily="49" charset="-122"/>
            </a:endParaRPr>
          </a:p>
          <a:p>
            <a:pPr marL="0" indent="0" algn="ctr">
              <a:buNone/>
            </a:pPr>
            <a:r>
              <a:rPr lang="zh-TW" altLang="en-US" dirty="0">
                <a:latin typeface="黑体" panose="02010609060101010101" pitchFamily="49" charset="-122"/>
                <a:ea typeface="黑体" panose="02010609060101010101" pitchFamily="49" charset="-122"/>
              </a:rPr>
              <a:t>↓</a:t>
            </a:r>
            <a:endParaRPr lang="en-US" altLang="zh-TW" dirty="0">
              <a:latin typeface="黑体" panose="02010609060101010101" pitchFamily="49" charset="-122"/>
              <a:ea typeface="黑体" panose="02010609060101010101" pitchFamily="49" charset="-122"/>
            </a:endParaRPr>
          </a:p>
          <a:p>
            <a:pPr marL="0" indent="0" algn="ctr">
              <a:buNone/>
            </a:pPr>
            <a:r>
              <a:rPr lang="zh-TW" altLang="pt-BR" dirty="0">
                <a:latin typeface="黑体" panose="02010609060101010101" pitchFamily="49" charset="-122"/>
                <a:ea typeface="黑体" panose="02010609060101010101" pitchFamily="49" charset="-122"/>
              </a:rPr>
              <a:t>外在效度</a:t>
            </a:r>
            <a:endParaRPr lang="en-US" altLang="zh-TW" dirty="0">
              <a:latin typeface="黑体" panose="02010609060101010101" pitchFamily="49" charset="-122"/>
              <a:ea typeface="黑体" panose="02010609060101010101" pitchFamily="49" charset="-122"/>
            </a:endParaRPr>
          </a:p>
          <a:p>
            <a:pPr marL="0" indent="0" algn="ctr">
              <a:buNone/>
            </a:pPr>
            <a:r>
              <a:rPr lang="zh-TW" altLang="pt-BR" sz="1800" dirty="0">
                <a:latin typeface="黑体" panose="02010609060101010101" pitchFamily="49" charset="-122"/>
                <a:ea typeface="黑体" panose="02010609060101010101" pitchFamily="49" charset="-122"/>
              </a:rPr>
              <a:t>（</a:t>
            </a:r>
            <a:r>
              <a:rPr lang="pt-BR" altLang="zh-TW" sz="1800" dirty="0">
                <a:latin typeface="黑体" panose="02010609060101010101" pitchFamily="49" charset="-122"/>
                <a:ea typeface="黑体" panose="02010609060101010101" pitchFamily="49" charset="-122"/>
              </a:rPr>
              <a:t>external validity</a:t>
            </a:r>
            <a:r>
              <a:rPr lang="zh-TW" altLang="pt-BR" sz="1800" dirty="0">
                <a:latin typeface="黑体" panose="02010609060101010101" pitchFamily="49" charset="-122"/>
                <a:ea typeface="黑体" panose="02010609060101010101" pitchFamily="49" charset="-122"/>
              </a:rPr>
              <a:t>）</a:t>
            </a:r>
            <a:endParaRPr lang="en-US" altLang="zh-TW" sz="1800" dirty="0">
              <a:latin typeface="黑体" panose="02010609060101010101" pitchFamily="49" charset="-122"/>
              <a:ea typeface="黑体" panose="02010609060101010101" pitchFamily="49" charset="-122"/>
            </a:endParaRPr>
          </a:p>
          <a:p>
            <a:pPr marL="0" indent="0" algn="ctr">
              <a:buNone/>
            </a:pPr>
            <a:endParaRPr lang="zh-TW" altLang="en-US" dirty="0">
              <a:latin typeface="黑体" panose="02010609060101010101" pitchFamily="49" charset="-122"/>
              <a:ea typeface="黑体" panose="02010609060101010101" pitchFamily="49" charset="-122"/>
            </a:endParaRPr>
          </a:p>
        </p:txBody>
      </p:sp>
      <p:sp>
        <p:nvSpPr>
          <p:cNvPr id="5" name="內容版面配置區 2"/>
          <p:cNvSpPr txBox="1"/>
          <p:nvPr/>
        </p:nvSpPr>
        <p:spPr>
          <a:xfrm>
            <a:off x="6241601" y="1114243"/>
            <a:ext cx="4176463" cy="7158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None/>
            </a:pPr>
            <a:r>
              <a:rPr lang="zh-CN" altLang="en-US" sz="2600" dirty="0">
                <a:latin typeface="黑体" panose="02010609060101010101" pitchFamily="49" charset="-122"/>
                <a:ea typeface="黑体" panose="02010609060101010101" pitchFamily="49" charset="-122"/>
              </a:rPr>
              <a:t>→ 动物实验 → 临床试验</a:t>
            </a:r>
            <a:endParaRPr lang="en-US" altLang="zh-TW" sz="2600" dirty="0">
              <a:latin typeface="黑体" panose="02010609060101010101" pitchFamily="49" charset="-122"/>
              <a:ea typeface="黑体" panose="02010609060101010101" pitchFamily="49" charset="-122"/>
            </a:endParaRPr>
          </a:p>
        </p:txBody>
      </p:sp>
      <p:sp>
        <p:nvSpPr>
          <p:cNvPr id="2" name="矩形 1"/>
          <p:cNvSpPr/>
          <p:nvPr/>
        </p:nvSpPr>
        <p:spPr>
          <a:xfrm>
            <a:off x="4657427" y="1013382"/>
            <a:ext cx="1800493" cy="646331"/>
          </a:xfrm>
          <a:prstGeom prst="rect">
            <a:avLst/>
          </a:prstGeom>
        </p:spPr>
        <p:txBody>
          <a:bodyPr wrap="none">
            <a:spAutoFit/>
          </a:bodyPr>
          <a:lstStyle/>
          <a:p>
            <a:r>
              <a:rPr lang="zh-CN" altLang="en-US" dirty="0">
                <a:latin typeface="黑体" panose="02010609060101010101" pitchFamily="49" charset="-122"/>
                <a:ea typeface="黑体" panose="02010609060101010101" pitchFamily="49" charset="-122"/>
              </a:rPr>
              <a:t>细胞、组织实验</a:t>
            </a:r>
            <a:endParaRPr lang="en-US" altLang="zh-TW" dirty="0">
              <a:latin typeface="黑体" panose="02010609060101010101" pitchFamily="49" charset="-122"/>
              <a:ea typeface="黑体" panose="02010609060101010101" pitchFamily="49" charset="-122"/>
            </a:endParaRPr>
          </a:p>
          <a:p>
            <a:r>
              <a:rPr lang="zh-TW" altLang="en-US" dirty="0">
                <a:latin typeface="黑体" panose="02010609060101010101" pitchFamily="49" charset="-122"/>
                <a:ea typeface="黑体" panose="02010609060101010101" pitchFamily="49" charset="-122"/>
              </a:rPr>
              <a:t>、仿体实验</a:t>
            </a:r>
          </a:p>
        </p:txBody>
      </p:sp>
      <p:sp>
        <p:nvSpPr>
          <p:cNvPr id="6" name="向右箭號 5"/>
          <p:cNvSpPr/>
          <p:nvPr/>
        </p:nvSpPr>
        <p:spPr>
          <a:xfrm>
            <a:off x="4945458" y="1593219"/>
            <a:ext cx="5688632" cy="39063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向下箭號 6"/>
          <p:cNvSpPr/>
          <p:nvPr/>
        </p:nvSpPr>
        <p:spPr>
          <a:xfrm>
            <a:off x="4495408" y="1750257"/>
            <a:ext cx="360040" cy="4536504"/>
          </a:xfrm>
          <a:prstGeom prst="downArrow">
            <a:avLst/>
          </a:prstGeom>
          <a:gradFill flip="none" rotWithShape="1">
            <a:gsLst>
              <a:gs pos="0">
                <a:schemeClr val="bg1">
                  <a:lumMod val="50000"/>
                </a:schemeClr>
              </a:gs>
              <a:gs pos="100000">
                <a:schemeClr val="bg1"/>
              </a:gs>
            </a:gsLst>
            <a:lin ang="16200000" scaled="1"/>
            <a:tileRect/>
          </a:gradFill>
          <a:ln>
            <a:solidFill>
              <a:schemeClr val="bg1">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graphicFrame>
        <p:nvGraphicFramePr>
          <p:cNvPr id="10" name="表格 9"/>
          <p:cNvGraphicFramePr>
            <a:graphicFrameLocks noGrp="1"/>
          </p:cNvGraphicFramePr>
          <p:nvPr/>
        </p:nvGraphicFramePr>
        <p:xfrm>
          <a:off x="4945459" y="2075375"/>
          <a:ext cx="1656183" cy="3863078"/>
        </p:xfrm>
        <a:graphic>
          <a:graphicData uri="http://schemas.openxmlformats.org/drawingml/2006/table">
            <a:tbl>
              <a:tblPr firstRow="1" bandRow="1">
                <a:tableStyleId>{5940675A-B579-460E-94D1-54222C63F5DA}</a:tableStyleId>
              </a:tblPr>
              <a:tblGrid>
                <a:gridCol w="1656183">
                  <a:extLst>
                    <a:ext uri="{9D8B030D-6E8A-4147-A177-3AD203B41FA5}">
                      <a16:colId xmlns:a16="http://schemas.microsoft.com/office/drawing/2014/main" val="20000"/>
                    </a:ext>
                  </a:extLst>
                </a:gridCol>
              </a:tblGrid>
              <a:tr h="3863078">
                <a:tc>
                  <a:txBody>
                    <a:bodyPr/>
                    <a:lstStyle/>
                    <a:p>
                      <a:pPr>
                        <a:lnSpc>
                          <a:spcPct val="150000"/>
                        </a:lnSpc>
                      </a:pPr>
                      <a:r>
                        <a:rPr lang="zh-CN" altLang="en-US" sz="1800" dirty="0">
                          <a:latin typeface="黑体" panose="02010609060101010101" pitchFamily="49" charset="-122"/>
                          <a:ea typeface="黑体" panose="02010609060101010101" pitchFamily="49" charset="-122"/>
                        </a:rPr>
                        <a:t>动脉共振现象</a:t>
                      </a:r>
                      <a:endParaRPr lang="en-US" altLang="zh-TW" sz="1800" dirty="0">
                        <a:latin typeface="黑体" panose="02010609060101010101" pitchFamily="49" charset="-122"/>
                        <a:ea typeface="黑体" panose="02010609060101010101" pitchFamily="49" charset="-122"/>
                      </a:endParaRPr>
                    </a:p>
                    <a:p>
                      <a:pPr marL="342900" marR="0" indent="-342900" algn="l" defTabSz="914400" rtl="0" eaLnBrk="1" fontAlgn="auto" latinLnBrk="0" hangingPunct="1">
                        <a:lnSpc>
                          <a:spcPct val="150000"/>
                        </a:lnSpc>
                        <a:spcBef>
                          <a:spcPts val="0"/>
                        </a:spcBef>
                        <a:spcAft>
                          <a:spcPts val="0"/>
                        </a:spcAft>
                        <a:buClrTx/>
                        <a:buSzTx/>
                        <a:buFont typeface="+mj-lt"/>
                        <a:buAutoNum type="arabicPeriod"/>
                        <a:defRPr/>
                      </a:pPr>
                      <a:r>
                        <a:rPr lang="zh-TW" altLang="en-US" sz="1800" dirty="0">
                          <a:latin typeface="黑体" panose="02010609060101010101" pitchFamily="49" charset="-122"/>
                          <a:ea typeface="黑体" panose="02010609060101010101" pitchFamily="49" charset="-122"/>
                        </a:rPr>
                        <a:t>动脉</a:t>
                      </a:r>
                      <a:endParaRPr lang="en-US" altLang="zh-TW" sz="1800" dirty="0">
                        <a:latin typeface="黑体" panose="02010609060101010101" pitchFamily="49" charset="-122"/>
                        <a:ea typeface="黑体" panose="02010609060101010101" pitchFamily="49" charset="-122"/>
                      </a:endParaRPr>
                    </a:p>
                    <a:p>
                      <a:pPr marL="342900" marR="0" indent="-342900" algn="l" defTabSz="914400" rtl="0" eaLnBrk="1" fontAlgn="auto" latinLnBrk="0" hangingPunct="1">
                        <a:lnSpc>
                          <a:spcPct val="150000"/>
                        </a:lnSpc>
                        <a:spcBef>
                          <a:spcPts val="0"/>
                        </a:spcBef>
                        <a:spcAft>
                          <a:spcPts val="0"/>
                        </a:spcAft>
                        <a:buClrTx/>
                        <a:buSzTx/>
                        <a:buFont typeface="+mj-lt"/>
                        <a:buNone/>
                        <a:defRPr/>
                      </a:pPr>
                      <a:r>
                        <a:rPr lang="en-US" altLang="zh-TW" sz="1200" dirty="0">
                          <a:latin typeface="黑体" panose="02010609060101010101" pitchFamily="49" charset="-122"/>
                          <a:ea typeface="黑体" panose="02010609060101010101" pitchFamily="49" charset="-122"/>
                        </a:rPr>
                        <a:t>Ref</a:t>
                      </a:r>
                      <a:r>
                        <a:rPr lang="en-US" altLang="zh-TW" sz="1200" baseline="0" dirty="0">
                          <a:latin typeface="黑体" panose="02010609060101010101" pitchFamily="49" charset="-122"/>
                          <a:ea typeface="黑体" panose="02010609060101010101" pitchFamily="49" charset="-122"/>
                        </a:rPr>
                        <a:t>. 1-7</a:t>
                      </a:r>
                      <a:endParaRPr lang="en-US" altLang="zh-TW" sz="1200" dirty="0">
                        <a:latin typeface="黑体" panose="02010609060101010101" pitchFamily="49" charset="-122"/>
                        <a:ea typeface="黑体" panose="02010609060101010101" pitchFamily="49" charset="-122"/>
                      </a:endParaRPr>
                    </a:p>
                    <a:p>
                      <a:pPr marL="342900" indent="-342900">
                        <a:lnSpc>
                          <a:spcPct val="150000"/>
                        </a:lnSpc>
                        <a:buFont typeface="+mj-lt"/>
                        <a:buAutoNum type="arabicPeriod" startAt="2"/>
                      </a:pPr>
                      <a:r>
                        <a:rPr lang="zh-TW" altLang="en-US" sz="1800" dirty="0">
                          <a:latin typeface="黑体" panose="02010609060101010101" pitchFamily="49" charset="-122"/>
                          <a:ea typeface="黑体" panose="02010609060101010101" pitchFamily="49" charset="-122"/>
                        </a:rPr>
                        <a:t>脏器</a:t>
                      </a:r>
                      <a:endParaRPr lang="en-US" altLang="zh-TW" sz="1800" dirty="0">
                        <a:latin typeface="黑体" panose="02010609060101010101" pitchFamily="49" charset="-122"/>
                        <a:ea typeface="黑体" panose="02010609060101010101" pitchFamily="49" charset="-122"/>
                      </a:endParaRPr>
                    </a:p>
                    <a:p>
                      <a:pPr marL="342900" indent="-342900">
                        <a:lnSpc>
                          <a:spcPct val="150000"/>
                        </a:lnSpc>
                        <a:buFont typeface="+mj-lt"/>
                        <a:buNone/>
                      </a:pPr>
                      <a:r>
                        <a:rPr lang="en-US" altLang="zh-TW" sz="1200" baseline="0" dirty="0">
                          <a:latin typeface="黑体" panose="02010609060101010101" pitchFamily="49" charset="-122"/>
                          <a:ea typeface="黑体" panose="02010609060101010101" pitchFamily="49" charset="-122"/>
                        </a:rPr>
                        <a:t>Ref. 8</a:t>
                      </a:r>
                      <a:endParaRPr lang="en-US" altLang="zh-TW" sz="1200" dirty="0">
                        <a:latin typeface="黑体" panose="02010609060101010101" pitchFamily="49" charset="-122"/>
                        <a:ea typeface="黑体" panose="02010609060101010101" pitchFamily="49" charset="-122"/>
                      </a:endParaRPr>
                    </a:p>
                    <a:p>
                      <a:pPr marL="342900" marR="0" indent="-342900" algn="l" defTabSz="914400" rtl="0" eaLnBrk="1" fontAlgn="auto" latinLnBrk="0" hangingPunct="1">
                        <a:lnSpc>
                          <a:spcPct val="150000"/>
                        </a:lnSpc>
                        <a:spcBef>
                          <a:spcPts val="0"/>
                        </a:spcBef>
                        <a:spcAft>
                          <a:spcPts val="0"/>
                        </a:spcAft>
                        <a:buClrTx/>
                        <a:buSzTx/>
                        <a:buFont typeface="+mj-lt"/>
                        <a:buAutoNum type="arabicPeriod" startAt="3"/>
                        <a:defRPr/>
                      </a:pPr>
                      <a:r>
                        <a:rPr lang="zh-TW" altLang="en-US" sz="1800" dirty="0">
                          <a:latin typeface="黑体" panose="02010609060101010101" pitchFamily="49" charset="-122"/>
                          <a:ea typeface="黑体" panose="02010609060101010101" pitchFamily="49" charset="-122"/>
                        </a:rPr>
                        <a:t>波速</a:t>
                      </a:r>
                      <a:endParaRPr lang="en-US" altLang="zh-TW" sz="1800" dirty="0">
                        <a:latin typeface="黑体" panose="02010609060101010101" pitchFamily="49" charset="-122"/>
                        <a:ea typeface="黑体" panose="02010609060101010101" pitchFamily="49" charset="-122"/>
                      </a:endParaRPr>
                    </a:p>
                    <a:p>
                      <a:pPr marL="342900" marR="0" indent="-342900" algn="l" defTabSz="914400" rtl="0" eaLnBrk="1" fontAlgn="auto" latinLnBrk="0" hangingPunct="1">
                        <a:lnSpc>
                          <a:spcPct val="150000"/>
                        </a:lnSpc>
                        <a:spcBef>
                          <a:spcPts val="0"/>
                        </a:spcBef>
                        <a:spcAft>
                          <a:spcPts val="0"/>
                        </a:spcAft>
                        <a:buClrTx/>
                        <a:buSzTx/>
                        <a:buFont typeface="+mj-lt"/>
                        <a:buNone/>
                        <a:defRPr/>
                      </a:pPr>
                      <a:r>
                        <a:rPr lang="en-US" altLang="zh-TW" sz="1200" baseline="0" dirty="0">
                          <a:latin typeface="黑体" panose="02010609060101010101" pitchFamily="49" charset="-122"/>
                          <a:ea typeface="黑体" panose="02010609060101010101" pitchFamily="49" charset="-122"/>
                        </a:rPr>
                        <a:t>Ref.50</a:t>
                      </a:r>
                      <a:endParaRPr lang="zh-TW" altLang="en-US" sz="1200" dirty="0">
                        <a:latin typeface="黑体" panose="02010609060101010101" pitchFamily="49" charset="-122"/>
                        <a:ea typeface="黑体" panose="02010609060101010101" pitchFamily="49" charset="-122"/>
                        <a:cs typeface="Times New Roman" panose="02020603050405020304" pitchFamily="18" charset="0"/>
                      </a:endParaRPr>
                    </a:p>
                    <a:p>
                      <a:pPr marL="342900" marR="0" indent="-342900" algn="l" defTabSz="914400" rtl="0" eaLnBrk="1" fontAlgn="auto" latinLnBrk="0" hangingPunct="1">
                        <a:lnSpc>
                          <a:spcPct val="150000"/>
                        </a:lnSpc>
                        <a:spcBef>
                          <a:spcPts val="0"/>
                        </a:spcBef>
                        <a:spcAft>
                          <a:spcPts val="0"/>
                        </a:spcAft>
                        <a:buClrTx/>
                        <a:buSzTx/>
                        <a:buFont typeface="+mj-lt"/>
                        <a:buNone/>
                        <a:defRPr/>
                      </a:pPr>
                      <a:r>
                        <a:rPr lang="en-US" altLang="zh-TW" sz="1800" dirty="0">
                          <a:latin typeface="黑体" panose="02010609060101010101" pitchFamily="49" charset="-122"/>
                          <a:ea typeface="黑体" panose="02010609060101010101" pitchFamily="49" charset="-122"/>
                        </a:rPr>
                        <a:t>(</a:t>
                      </a:r>
                      <a:r>
                        <a:rPr lang="zh-TW" altLang="en-US" sz="1800" dirty="0">
                          <a:latin typeface="黑体" panose="02010609060101010101" pitchFamily="49" charset="-122"/>
                          <a:ea typeface="黑体" panose="02010609060101010101" pitchFamily="49" charset="-122"/>
                        </a:rPr>
                        <a:t>力学模型、</a:t>
                      </a:r>
                      <a:endParaRPr lang="en-US" altLang="zh-TW" sz="1800" dirty="0">
                        <a:latin typeface="黑体" panose="02010609060101010101" pitchFamily="49" charset="-122"/>
                        <a:ea typeface="黑体" panose="02010609060101010101" pitchFamily="49" charset="-122"/>
                      </a:endParaRPr>
                    </a:p>
                    <a:p>
                      <a:pPr marL="342900" marR="0" indent="-342900" algn="l" defTabSz="914400" rtl="0" eaLnBrk="1" fontAlgn="auto" latinLnBrk="0" hangingPunct="1">
                        <a:lnSpc>
                          <a:spcPct val="150000"/>
                        </a:lnSpc>
                        <a:spcBef>
                          <a:spcPts val="0"/>
                        </a:spcBef>
                        <a:spcAft>
                          <a:spcPts val="0"/>
                        </a:spcAft>
                        <a:buClrTx/>
                        <a:buSzTx/>
                        <a:buFont typeface="+mj-lt"/>
                        <a:buNone/>
                        <a:defRPr/>
                      </a:pPr>
                      <a:r>
                        <a:rPr lang="zh-CN" altLang="en-US" sz="1800" dirty="0">
                          <a:latin typeface="黑体" panose="02010609060101010101" pitchFamily="49" charset="-122"/>
                          <a:ea typeface="黑体" panose="02010609060101010101" pitchFamily="49" charset="-122"/>
                        </a:rPr>
                        <a:t>波动方程式 解析解</a:t>
                      </a:r>
                      <a:r>
                        <a:rPr lang="en-US" altLang="zh-TW" sz="1800" dirty="0">
                          <a:latin typeface="黑体" panose="02010609060101010101" pitchFamily="49" charset="-122"/>
                          <a:ea typeface="黑体" panose="02010609060101010101" pitchFamily="49" charset="-122"/>
                        </a:rPr>
                        <a:t>)</a:t>
                      </a:r>
                      <a:endParaRPr lang="en-US" altLang="zh-TW" sz="1800" baseline="0" dirty="0">
                        <a:latin typeface="黑体" panose="02010609060101010101" pitchFamily="49" charset="-122"/>
                        <a:ea typeface="黑体" panose="02010609060101010101" pitchFamily="49" charset="-122"/>
                      </a:endParaRPr>
                    </a:p>
                  </a:txBody>
                  <a:tcPr/>
                </a:tc>
                <a:extLst>
                  <a:ext uri="{0D108BD9-81ED-4DB2-BD59-A6C34878D82A}">
                    <a16:rowId xmlns:a16="http://schemas.microsoft.com/office/drawing/2014/main" val="10000"/>
                  </a:ext>
                </a:extLst>
              </a:tr>
            </a:tbl>
          </a:graphicData>
        </a:graphic>
      </p:graphicFrame>
      <p:graphicFrame>
        <p:nvGraphicFramePr>
          <p:cNvPr id="13" name="表格 12"/>
          <p:cNvGraphicFramePr>
            <a:graphicFrameLocks noGrp="1"/>
          </p:cNvGraphicFramePr>
          <p:nvPr/>
        </p:nvGraphicFramePr>
        <p:xfrm>
          <a:off x="6691652" y="1993158"/>
          <a:ext cx="1693660" cy="2084515"/>
        </p:xfrm>
        <a:graphic>
          <a:graphicData uri="http://schemas.openxmlformats.org/drawingml/2006/table">
            <a:tbl>
              <a:tblPr firstRow="1" bandRow="1">
                <a:tableStyleId>{616DA210-FB5B-4158-B5E0-FEB733F419BA}</a:tableStyleId>
              </a:tblPr>
              <a:tblGrid>
                <a:gridCol w="1693660">
                  <a:extLst>
                    <a:ext uri="{9D8B030D-6E8A-4147-A177-3AD203B41FA5}">
                      <a16:colId xmlns:a16="http://schemas.microsoft.com/office/drawing/2014/main" val="20000"/>
                    </a:ext>
                  </a:extLst>
                </a:gridCol>
              </a:tblGrid>
              <a:tr h="1808037">
                <a:tc>
                  <a:txBody>
                    <a:bodyPr/>
                    <a:lstStyle/>
                    <a:p>
                      <a:pPr>
                        <a:lnSpc>
                          <a:spcPct val="150000"/>
                        </a:lnSpc>
                      </a:pPr>
                      <a:r>
                        <a:rPr lang="en-US" altLang="zh-TW" sz="1200" b="0" dirty="0">
                          <a:latin typeface="黑体" panose="02010609060101010101" pitchFamily="49" charset="-122"/>
                          <a:ea typeface="黑体" panose="02010609060101010101" pitchFamily="49" charset="-122"/>
                          <a:cs typeface="Times New Roman" panose="02020603050405020304" pitchFamily="18" charset="0"/>
                        </a:rPr>
                        <a:t>Ref. 30-35</a:t>
                      </a:r>
                      <a:r>
                        <a:rPr lang="en-US" altLang="zh-TW" sz="1800" b="0" dirty="0">
                          <a:latin typeface="黑体" panose="02010609060101010101" pitchFamily="49" charset="-122"/>
                          <a:ea typeface="黑体" panose="02010609060101010101" pitchFamily="49" charset="-122"/>
                          <a:cs typeface="Times New Roman" panose="02020603050405020304" pitchFamily="18" charset="0"/>
                        </a:rPr>
                        <a:t>(</a:t>
                      </a:r>
                      <a:r>
                        <a:rPr lang="zh-CN" altLang="en-US" sz="1800" b="0" dirty="0">
                          <a:latin typeface="黑体" panose="02010609060101010101" pitchFamily="49" charset="-122"/>
                          <a:ea typeface="黑体" panose="02010609060101010101" pitchFamily="49" charset="-122"/>
                          <a:cs typeface="Times New Roman" panose="02020603050405020304" pitchFamily="18" charset="0"/>
                        </a:rPr>
                        <a:t>脾经、肾经药</a:t>
                      </a:r>
                      <a:r>
                        <a:rPr lang="en-US" altLang="zh-TW" sz="1800" b="0" dirty="0">
                          <a:latin typeface="黑体" panose="02010609060101010101" pitchFamily="49" charset="-122"/>
                          <a:ea typeface="黑体" panose="02010609060101010101" pitchFamily="49" charset="-122"/>
                          <a:cs typeface="Times New Roman" panose="02020603050405020304" pitchFamily="18" charset="0"/>
                        </a:rPr>
                        <a:t>)</a:t>
                      </a:r>
                    </a:p>
                    <a:p>
                      <a:pPr marL="0" marR="0" indent="0" algn="l" defTabSz="914400" rtl="0" eaLnBrk="1" fontAlgn="auto" latinLnBrk="0" hangingPunct="1">
                        <a:lnSpc>
                          <a:spcPct val="150000"/>
                        </a:lnSpc>
                        <a:spcBef>
                          <a:spcPts val="0"/>
                        </a:spcBef>
                        <a:spcAft>
                          <a:spcPts val="0"/>
                        </a:spcAft>
                        <a:buClrTx/>
                        <a:buSzTx/>
                        <a:buFontTx/>
                        <a:buNone/>
                        <a:defRPr/>
                      </a:pPr>
                      <a:r>
                        <a:rPr lang="en-US" altLang="zh-TW" sz="1200" b="0" dirty="0">
                          <a:latin typeface="黑体" panose="02010609060101010101" pitchFamily="49" charset="-122"/>
                          <a:ea typeface="黑体" panose="02010609060101010101" pitchFamily="49" charset="-122"/>
                          <a:cs typeface="Times New Roman" panose="02020603050405020304" pitchFamily="18" charset="0"/>
                        </a:rPr>
                        <a:t>Ref</a:t>
                      </a:r>
                      <a:r>
                        <a:rPr lang="en-US" altLang="zh-TW" sz="1200" b="0" baseline="0" dirty="0">
                          <a:latin typeface="黑体" panose="02010609060101010101" pitchFamily="49" charset="-122"/>
                          <a:ea typeface="黑体" panose="02010609060101010101" pitchFamily="49" charset="-122"/>
                          <a:cs typeface="Times New Roman" panose="02020603050405020304" pitchFamily="18" charset="0"/>
                        </a:rPr>
                        <a:t>. 26</a:t>
                      </a:r>
                      <a:r>
                        <a:rPr lang="en-US" altLang="zh-TW" sz="1800" b="0" dirty="0">
                          <a:latin typeface="黑体" panose="02010609060101010101" pitchFamily="49" charset="-122"/>
                          <a:ea typeface="黑体" panose="02010609060101010101" pitchFamily="49" charset="-122"/>
                          <a:cs typeface="Times New Roman" panose="02020603050405020304" pitchFamily="18" charset="0"/>
                        </a:rPr>
                        <a:t>(</a:t>
                      </a:r>
                      <a:r>
                        <a:rPr lang="zh-TW" altLang="en-US" sz="1800" b="0" dirty="0">
                          <a:latin typeface="黑体" panose="02010609060101010101" pitchFamily="49" charset="-122"/>
                          <a:ea typeface="黑体" panose="02010609060101010101" pitchFamily="49" charset="-122"/>
                          <a:cs typeface="Times New Roman" panose="02020603050405020304" pitchFamily="18" charset="0"/>
                        </a:rPr>
                        <a:t>重症</a:t>
                      </a:r>
                      <a:r>
                        <a:rPr lang="en-US" altLang="zh-TW" sz="1800" b="0" dirty="0">
                          <a:latin typeface="黑体" panose="02010609060101010101" pitchFamily="49" charset="-122"/>
                          <a:ea typeface="黑体" panose="02010609060101010101" pitchFamily="49" charset="-122"/>
                          <a:cs typeface="Times New Roman" panose="02020603050405020304" pitchFamily="18" charset="0"/>
                        </a:rPr>
                        <a:t>),</a:t>
                      </a:r>
                      <a:r>
                        <a:rPr lang="en-US" altLang="zh-TW" sz="18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 </a:t>
                      </a:r>
                      <a:r>
                        <a:rPr lang="en-US" altLang="zh-TW" sz="1200" b="0" dirty="0">
                          <a:latin typeface="黑体" panose="02010609060101010101" pitchFamily="49" charset="-122"/>
                          <a:ea typeface="黑体" panose="02010609060101010101" pitchFamily="49" charset="-122"/>
                          <a:cs typeface="Times New Roman" panose="02020603050405020304" pitchFamily="18" charset="0"/>
                        </a:rPr>
                        <a:t>Ref</a:t>
                      </a:r>
                      <a:r>
                        <a:rPr lang="en-US" altLang="zh-TW" sz="1200" b="0" baseline="0" dirty="0">
                          <a:latin typeface="黑体" panose="02010609060101010101" pitchFamily="49" charset="-122"/>
                          <a:ea typeface="黑体" panose="02010609060101010101" pitchFamily="49" charset="-122"/>
                          <a:cs typeface="Times New Roman" panose="02020603050405020304" pitchFamily="18" charset="0"/>
                        </a:rPr>
                        <a:t>.</a:t>
                      </a: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46</a:t>
                      </a:r>
                      <a:r>
                        <a:rPr lang="en-US" altLang="zh-TW" sz="18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zh-TW" altLang="en-US" sz="18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高血压</a:t>
                      </a:r>
                      <a:r>
                        <a:rPr lang="en-US" altLang="zh-TW" sz="18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en-US" altLang="zh-TW" sz="1800" dirty="0">
                          <a:latin typeface="黑体" panose="02010609060101010101" pitchFamily="49" charset="-122"/>
                          <a:ea typeface="黑体" panose="02010609060101010101" pitchFamily="49" charset="-122"/>
                          <a:cs typeface="Times New Roman" panose="02020603050405020304" pitchFamily="18" charset="0"/>
                        </a:rPr>
                        <a:t> </a:t>
                      </a:r>
                      <a:r>
                        <a:rPr lang="en-US" altLang="zh-TW" sz="1200" b="0" dirty="0">
                          <a:latin typeface="黑体" panose="02010609060101010101" pitchFamily="49" charset="-122"/>
                          <a:ea typeface="黑体" panose="02010609060101010101" pitchFamily="49" charset="-122"/>
                          <a:cs typeface="Times New Roman" panose="02020603050405020304" pitchFamily="18" charset="0"/>
                        </a:rPr>
                        <a:t>Ref</a:t>
                      </a:r>
                      <a:r>
                        <a:rPr lang="en-US" altLang="zh-TW" sz="1200" b="0" baseline="0" dirty="0">
                          <a:latin typeface="黑体" panose="02010609060101010101" pitchFamily="49" charset="-122"/>
                          <a:ea typeface="黑体" panose="02010609060101010101" pitchFamily="49" charset="-122"/>
                          <a:cs typeface="Times New Roman" panose="02020603050405020304" pitchFamily="18" charset="0"/>
                        </a:rPr>
                        <a:t>. 14</a:t>
                      </a:r>
                      <a:r>
                        <a:rPr lang="en-US" altLang="zh-TW" sz="1800" b="0" baseline="0" dirty="0">
                          <a:latin typeface="黑体" panose="02010609060101010101" pitchFamily="49" charset="-122"/>
                          <a:ea typeface="黑体" panose="02010609060101010101" pitchFamily="49" charset="-122"/>
                          <a:cs typeface="Times New Roman" panose="02020603050405020304" pitchFamily="18" charset="0"/>
                        </a:rPr>
                        <a:t> (</a:t>
                      </a:r>
                      <a:r>
                        <a:rPr lang="zh-TW" altLang="en-US" sz="1800" b="0" baseline="0" dirty="0">
                          <a:latin typeface="黑体" panose="02010609060101010101" pitchFamily="49" charset="-122"/>
                          <a:ea typeface="黑体" panose="02010609060101010101" pitchFamily="49" charset="-122"/>
                          <a:cs typeface="Times New Roman" panose="02020603050405020304" pitchFamily="18" charset="0"/>
                        </a:rPr>
                        <a:t>肝</a:t>
                      </a:r>
                      <a:r>
                        <a:rPr lang="en-US" altLang="zh-TW" sz="1800" b="0" baseline="0" dirty="0">
                          <a:latin typeface="黑体" panose="02010609060101010101" pitchFamily="49" charset="-122"/>
                          <a:ea typeface="黑体" panose="02010609060101010101" pitchFamily="49" charset="-122"/>
                          <a:cs typeface="Times New Roman" panose="02020603050405020304" pitchFamily="18" charset="0"/>
                        </a:rPr>
                        <a:t>)</a:t>
                      </a:r>
                      <a:endParaRPr lang="zh-TW" altLang="en-US" sz="1800" b="0" dirty="0">
                        <a:latin typeface="黑体" panose="02010609060101010101" pitchFamily="49" charset="-122"/>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0000"/>
                  </a:ext>
                </a:extLst>
              </a:tr>
            </a:tbl>
          </a:graphicData>
        </a:graphic>
      </p:graphicFrame>
      <p:graphicFrame>
        <p:nvGraphicFramePr>
          <p:cNvPr id="14" name="表格 13"/>
          <p:cNvGraphicFramePr>
            <a:graphicFrameLocks noGrp="1"/>
          </p:cNvGraphicFramePr>
          <p:nvPr/>
        </p:nvGraphicFramePr>
        <p:xfrm>
          <a:off x="6691652" y="5119905"/>
          <a:ext cx="1692188" cy="850075"/>
        </p:xfrm>
        <a:graphic>
          <a:graphicData uri="http://schemas.openxmlformats.org/drawingml/2006/table">
            <a:tbl>
              <a:tblPr firstRow="1" bandRow="1">
                <a:tableStyleId>{616DA210-FB5B-4158-B5E0-FEB733F419BA}</a:tableStyleId>
              </a:tblPr>
              <a:tblGrid>
                <a:gridCol w="1692188">
                  <a:extLst>
                    <a:ext uri="{9D8B030D-6E8A-4147-A177-3AD203B41FA5}">
                      <a16:colId xmlns:a16="http://schemas.microsoft.com/office/drawing/2014/main" val="20000"/>
                    </a:ext>
                  </a:extLst>
                </a:gridCol>
              </a:tblGrid>
              <a:tr h="828092">
                <a:tc>
                  <a:txBody>
                    <a:bodyPr/>
                    <a:lstStyle/>
                    <a:p>
                      <a:pPr>
                        <a:lnSpc>
                          <a:spcPct val="150000"/>
                        </a:lnSpc>
                      </a:pPr>
                      <a:r>
                        <a:rPr lang="en-US" altLang="zh-TW" sz="1200" b="0" dirty="0">
                          <a:latin typeface="黑体" panose="02010609060101010101" pitchFamily="49" charset="-122"/>
                          <a:ea typeface="黑体" panose="02010609060101010101" pitchFamily="49" charset="-122"/>
                          <a:cs typeface="Times New Roman" panose="02020603050405020304" pitchFamily="18" charset="0"/>
                        </a:rPr>
                        <a:t>Ref. 23-25</a:t>
                      </a:r>
                      <a:r>
                        <a:rPr lang="en-US" altLang="zh-TW" sz="1200" b="0" baseline="0" dirty="0">
                          <a:latin typeface="黑体" panose="02010609060101010101" pitchFamily="49" charset="-122"/>
                          <a:ea typeface="黑体" panose="02010609060101010101" pitchFamily="49" charset="-122"/>
                          <a:cs typeface="Times New Roman" panose="02020603050405020304" pitchFamily="18" charset="0"/>
                        </a:rPr>
                        <a:t> </a:t>
                      </a:r>
                      <a:r>
                        <a:rPr lang="en-US" altLang="zh-TW" sz="1800" b="0" baseline="0" dirty="0">
                          <a:latin typeface="黑体" panose="02010609060101010101" pitchFamily="49" charset="-122"/>
                          <a:ea typeface="黑体" panose="02010609060101010101" pitchFamily="49" charset="-122"/>
                          <a:cs typeface="Times New Roman" panose="02020603050405020304" pitchFamily="18" charset="0"/>
                        </a:rPr>
                        <a:t>(</a:t>
                      </a:r>
                      <a:r>
                        <a:rPr lang="zh-TW" altLang="en-US" sz="1800" b="0" baseline="0" dirty="0">
                          <a:latin typeface="黑体" panose="02010609060101010101" pitchFamily="49" charset="-122"/>
                          <a:ea typeface="黑体" panose="02010609060101010101" pitchFamily="49" charset="-122"/>
                          <a:cs typeface="Times New Roman" panose="02020603050405020304" pitchFamily="18" charset="0"/>
                        </a:rPr>
                        <a:t>同步</a:t>
                      </a:r>
                      <a:r>
                        <a:rPr lang="zh-TW" altLang="en-US" sz="1800" b="0" dirty="0">
                          <a:latin typeface="黑体" panose="02010609060101010101" pitchFamily="49" charset="-122"/>
                          <a:ea typeface="黑体" panose="02010609060101010101" pitchFamily="49" charset="-122"/>
                          <a:cs typeface="Times New Roman" panose="02020603050405020304" pitchFamily="18" charset="0"/>
                        </a:rPr>
                        <a:t>机械性外力</a:t>
                      </a:r>
                      <a:r>
                        <a:rPr lang="en-US" altLang="zh-TW" sz="1800" b="0" dirty="0">
                          <a:latin typeface="黑体" panose="02010609060101010101" pitchFamily="49" charset="-122"/>
                          <a:ea typeface="黑体" panose="02010609060101010101" pitchFamily="49" charset="-122"/>
                          <a:cs typeface="Times New Roman" panose="02020603050405020304" pitchFamily="18" charset="0"/>
                        </a:rPr>
                        <a:t>)</a:t>
                      </a:r>
                    </a:p>
                  </a:txBody>
                  <a:tcPr/>
                </a:tc>
                <a:extLst>
                  <a:ext uri="{0D108BD9-81ED-4DB2-BD59-A6C34878D82A}">
                    <a16:rowId xmlns:a16="http://schemas.microsoft.com/office/drawing/2014/main" val="10000"/>
                  </a:ext>
                </a:extLst>
              </a:tr>
            </a:tbl>
          </a:graphicData>
        </a:graphic>
      </p:graphicFrame>
      <p:graphicFrame>
        <p:nvGraphicFramePr>
          <p:cNvPr id="16" name="表格 15"/>
          <p:cNvGraphicFramePr>
            <a:graphicFrameLocks noGrp="1"/>
          </p:cNvGraphicFramePr>
          <p:nvPr/>
        </p:nvGraphicFramePr>
        <p:xfrm>
          <a:off x="8545858" y="2070811"/>
          <a:ext cx="2088232" cy="1694498"/>
        </p:xfrm>
        <a:graphic>
          <a:graphicData uri="http://schemas.openxmlformats.org/drawingml/2006/table">
            <a:tbl>
              <a:tblPr firstRow="1" bandRow="1">
                <a:tableStyleId>{616DA210-FB5B-4158-B5E0-FEB733F419BA}</a:tableStyleId>
              </a:tblPr>
              <a:tblGrid>
                <a:gridCol w="2088232">
                  <a:extLst>
                    <a:ext uri="{9D8B030D-6E8A-4147-A177-3AD203B41FA5}">
                      <a16:colId xmlns:a16="http://schemas.microsoft.com/office/drawing/2014/main" val="20000"/>
                    </a:ext>
                  </a:extLst>
                </a:gridCol>
              </a:tblGrid>
              <a:tr h="1152128">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Ref</a:t>
                      </a:r>
                      <a:r>
                        <a:rPr lang="en-US" altLang="zh-TW" sz="1200" b="0" baseline="0" dirty="0">
                          <a:solidFill>
                            <a:schemeClr val="tx1"/>
                          </a:solidFill>
                          <a:latin typeface="黑体" panose="02010609060101010101" pitchFamily="49" charset="-122"/>
                          <a:ea typeface="黑体" panose="02010609060101010101" pitchFamily="49" charset="-122"/>
                          <a:cs typeface="Times New Roman" panose="02020603050405020304" pitchFamily="18" charset="0"/>
                        </a:rPr>
                        <a:t>. 15-16(</a:t>
                      </a:r>
                      <a:r>
                        <a:rPr lang="zh-TW" altLang="en-US" sz="1200" b="0" baseline="0" dirty="0">
                          <a:solidFill>
                            <a:schemeClr val="tx1"/>
                          </a:solidFill>
                          <a:latin typeface="黑体" panose="02010609060101010101" pitchFamily="49" charset="-122"/>
                          <a:ea typeface="黑体" panose="02010609060101010101" pitchFamily="49" charset="-122"/>
                          <a:cs typeface="Times New Roman" panose="02020603050405020304" pitchFamily="18" charset="0"/>
                        </a:rPr>
                        <a:t>肝</a:t>
                      </a:r>
                      <a:r>
                        <a:rPr lang="en-US" altLang="zh-TW" sz="1200" b="0" baseline="0" dirty="0">
                          <a:solidFill>
                            <a:schemeClr val="tx1"/>
                          </a:solidFill>
                          <a:latin typeface="黑体" panose="02010609060101010101" pitchFamily="49" charset="-122"/>
                          <a:ea typeface="黑体" panose="02010609060101010101" pitchFamily="49" charset="-122"/>
                          <a:cs typeface="Times New Roman" panose="02020603050405020304" pitchFamily="18" charset="0"/>
                        </a:rPr>
                        <a:t>),17(</a:t>
                      </a:r>
                      <a:r>
                        <a:rPr lang="zh-TW" altLang="en-US" sz="1200" b="0" baseline="0" dirty="0">
                          <a:solidFill>
                            <a:schemeClr val="tx1"/>
                          </a:solidFill>
                          <a:latin typeface="黑体" panose="02010609060101010101" pitchFamily="49" charset="-122"/>
                          <a:ea typeface="黑体" panose="02010609060101010101" pitchFamily="49" charset="-122"/>
                          <a:cs typeface="Times New Roman" panose="02020603050405020304" pitchFamily="18" charset="0"/>
                        </a:rPr>
                        <a:t>肾</a:t>
                      </a:r>
                      <a:r>
                        <a:rPr lang="en-US" altLang="zh-TW" sz="1200" b="0" baseline="0"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p>
                    <a:p>
                      <a:pPr>
                        <a:lnSpc>
                          <a:spcPct val="150000"/>
                        </a:lnSpc>
                      </a:pP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Ref. 18(</a:t>
                      </a:r>
                      <a:r>
                        <a:rPr lang="zh-TW" altLang="en-US"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饭后</a:t>
                      </a: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),19(</a:t>
                      </a:r>
                      <a:r>
                        <a:rPr lang="zh-TW" altLang="en-US"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休息</a:t>
                      </a: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),20-21(</a:t>
                      </a:r>
                      <a:r>
                        <a:rPr lang="zh-TW" altLang="en-US"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怀孕</a:t>
                      </a: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),22(</a:t>
                      </a:r>
                      <a:r>
                        <a:rPr lang="zh-TW" altLang="en-US"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气功</a:t>
                      </a: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p>
                    <a:p>
                      <a:pPr>
                        <a:lnSpc>
                          <a:spcPct val="150000"/>
                        </a:lnSpc>
                      </a:pP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Ref</a:t>
                      </a:r>
                      <a:r>
                        <a:rPr lang="en-US" altLang="zh-TW" sz="1200" b="0" baseline="0" dirty="0">
                          <a:solidFill>
                            <a:schemeClr val="tx1"/>
                          </a:solidFill>
                          <a:latin typeface="黑体" panose="02010609060101010101" pitchFamily="49" charset="-122"/>
                          <a:ea typeface="黑体" panose="02010609060101010101" pitchFamily="49" charset="-122"/>
                          <a:cs typeface="Times New Roman" panose="02020603050405020304" pitchFamily="18" charset="0"/>
                        </a:rPr>
                        <a:t>.</a:t>
                      </a: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17(</a:t>
                      </a:r>
                      <a:r>
                        <a:rPr lang="zh-TW" altLang="en-US"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心肌梗塞</a:t>
                      </a: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),27 (</a:t>
                      </a:r>
                      <a:r>
                        <a:rPr lang="zh-TW" altLang="en-US"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重症</a:t>
                      </a:r>
                      <a:r>
                        <a:rPr lang="en-US" altLang="zh-TW" sz="1200" b="0" dirty="0">
                          <a:solidFill>
                            <a:schemeClr val="tx1"/>
                          </a:solidFill>
                          <a:latin typeface="黑体" panose="02010609060101010101" pitchFamily="49" charset="-122"/>
                          <a:ea typeface="黑体" panose="02010609060101010101" pitchFamily="49" charset="-122"/>
                          <a:cs typeface="Times New Roman" panose="02020603050405020304" pitchFamily="18" charset="0"/>
                        </a:rPr>
                        <a:t>),39</a:t>
                      </a:r>
                      <a:r>
                        <a:rPr lang="en-US" altLang="zh-TW"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a:t>
                      </a:r>
                      <a:r>
                        <a:rPr lang="zh-TW" altLang="en-US"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精神疾病</a:t>
                      </a:r>
                      <a:r>
                        <a:rPr lang="en-US" altLang="zh-TW"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),40(</a:t>
                      </a:r>
                      <a:r>
                        <a:rPr lang="zh-TW" altLang="en-US"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肝硬化</a:t>
                      </a:r>
                      <a:r>
                        <a:rPr lang="en-US" altLang="zh-TW"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),41(</a:t>
                      </a:r>
                      <a:r>
                        <a:rPr lang="zh-TW" altLang="en-US"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乳癌</a:t>
                      </a:r>
                      <a:r>
                        <a:rPr lang="en-US" altLang="zh-TW"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rPr>
                        <a:t>)</a:t>
                      </a:r>
                      <a:endParaRPr lang="zh-TW" altLang="en-US" sz="1200" b="0" dirty="0">
                        <a:solidFill>
                          <a:schemeClr val="accent6">
                            <a:lumMod val="75000"/>
                          </a:schemeClr>
                        </a:solidFill>
                        <a:latin typeface="黑体" panose="02010609060101010101" pitchFamily="49" charset="-122"/>
                        <a:ea typeface="黑体" panose="02010609060101010101" pitchFamily="49" charset="-122"/>
                        <a:cs typeface="Times New Roman" panose="02020603050405020304" pitchFamily="18" charset="0"/>
                      </a:endParaRPr>
                    </a:p>
                  </a:txBody>
                  <a:tcPr/>
                </a:tc>
                <a:extLst>
                  <a:ext uri="{0D108BD9-81ED-4DB2-BD59-A6C34878D82A}">
                    <a16:rowId xmlns:a16="http://schemas.microsoft.com/office/drawing/2014/main" val="10000"/>
                  </a:ext>
                </a:extLst>
              </a:tr>
            </a:tbl>
          </a:graphicData>
        </a:graphic>
      </p:graphicFrame>
      <p:graphicFrame>
        <p:nvGraphicFramePr>
          <p:cNvPr id="18" name="表格 17"/>
          <p:cNvGraphicFramePr>
            <a:graphicFrameLocks noGrp="1"/>
          </p:cNvGraphicFramePr>
          <p:nvPr/>
        </p:nvGraphicFramePr>
        <p:xfrm>
          <a:off x="8545858" y="3765309"/>
          <a:ext cx="2088232" cy="1420178"/>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tblGrid>
              <a:tr h="864096">
                <a:tc>
                  <a:txBody>
                    <a:bodyPr/>
                    <a:lstStyle/>
                    <a:p>
                      <a:pPr marL="0" marR="0" indent="0" algn="l" defTabSz="914400" rtl="0" eaLnBrk="1" fontAlgn="auto" latinLnBrk="0" hangingPunct="1">
                        <a:lnSpc>
                          <a:spcPct val="150000"/>
                        </a:lnSpc>
                        <a:spcBef>
                          <a:spcPts val="0"/>
                        </a:spcBef>
                        <a:spcAft>
                          <a:spcPts val="0"/>
                        </a:spcAft>
                        <a:buClrTx/>
                        <a:buSzTx/>
                        <a:buFontTx/>
                        <a:buNone/>
                        <a:defRPr/>
                      </a:pPr>
                      <a:r>
                        <a:rPr lang="en-US" altLang="zh-TW" sz="1200" dirty="0">
                          <a:latin typeface="黑体" panose="02010609060101010101" pitchFamily="49" charset="-122"/>
                          <a:ea typeface="黑体" panose="02010609060101010101" pitchFamily="49" charset="-122"/>
                        </a:rPr>
                        <a:t>Ref. 28 (</a:t>
                      </a:r>
                      <a:r>
                        <a:rPr lang="zh-TW" altLang="en-US" sz="1200" dirty="0">
                          <a:latin typeface="黑体" panose="02010609060101010101" pitchFamily="49" charset="-122"/>
                          <a:ea typeface="黑体" panose="02010609060101010101" pitchFamily="49" charset="-122"/>
                        </a:rPr>
                        <a:t>咖啡</a:t>
                      </a:r>
                      <a:r>
                        <a:rPr lang="en-US" altLang="zh-TW" sz="1200" dirty="0">
                          <a:latin typeface="黑体" panose="02010609060101010101" pitchFamily="49" charset="-122"/>
                          <a:ea typeface="黑体" panose="02010609060101010101" pitchFamily="49" charset="-122"/>
                        </a:rPr>
                        <a:t>)</a:t>
                      </a:r>
                    </a:p>
                    <a:p>
                      <a:pPr marL="0" marR="0" indent="0" algn="l" defTabSz="914400" rtl="0" eaLnBrk="1" fontAlgn="auto" latinLnBrk="0" hangingPunct="1">
                        <a:lnSpc>
                          <a:spcPct val="150000"/>
                        </a:lnSpc>
                        <a:spcBef>
                          <a:spcPts val="0"/>
                        </a:spcBef>
                        <a:spcAft>
                          <a:spcPts val="0"/>
                        </a:spcAft>
                        <a:buClrTx/>
                        <a:buSzTx/>
                        <a:buFontTx/>
                        <a:buNone/>
                        <a:defRPr/>
                      </a:pPr>
                      <a:r>
                        <a:rPr lang="en-US" altLang="zh-TW" sz="1200" dirty="0">
                          <a:latin typeface="黑体" panose="02010609060101010101" pitchFamily="49" charset="-122"/>
                          <a:ea typeface="黑体" panose="02010609060101010101" pitchFamily="49" charset="-122"/>
                        </a:rPr>
                        <a:t>Ref. 29(</a:t>
                      </a:r>
                      <a:r>
                        <a:rPr lang="zh-CN" altLang="en-US" sz="1200" dirty="0">
                          <a:latin typeface="黑体" panose="02010609060101010101" pitchFamily="49" charset="-122"/>
                          <a:ea typeface="黑体" panose="02010609060101010101" pitchFamily="49" charset="-122"/>
                        </a:rPr>
                        <a:t>灵芝、人参、西洋蔘</a:t>
                      </a:r>
                      <a:r>
                        <a:rPr lang="en-US" altLang="zh-TW" sz="1200" dirty="0">
                          <a:latin typeface="黑体" panose="02010609060101010101" pitchFamily="49" charset="-122"/>
                          <a:ea typeface="黑体" panose="02010609060101010101" pitchFamily="49" charset="-122"/>
                        </a:rPr>
                        <a:t>)</a:t>
                      </a:r>
                      <a:endParaRPr lang="zh-TW" altLang="en-US" sz="1200" dirty="0">
                        <a:latin typeface="黑体" panose="02010609060101010101" pitchFamily="49" charset="-122"/>
                        <a:ea typeface="黑体" panose="02010609060101010101" pitchFamily="49" charset="-122"/>
                        <a:cs typeface="Times New Roman" panose="02020603050405020304" pitchFamily="18" charset="0"/>
                      </a:endParaRPr>
                    </a:p>
                    <a:p>
                      <a:pPr>
                        <a:lnSpc>
                          <a:spcPct val="150000"/>
                        </a:lnSpc>
                      </a:pPr>
                      <a:r>
                        <a:rPr lang="en-US" altLang="zh-TW" sz="1200" dirty="0">
                          <a:latin typeface="黑体" panose="02010609060101010101" pitchFamily="49" charset="-122"/>
                          <a:ea typeface="黑体" panose="02010609060101010101" pitchFamily="49" charset="-122"/>
                        </a:rPr>
                        <a:t>Ref. 36—38(</a:t>
                      </a:r>
                      <a:r>
                        <a:rPr lang="zh-TW" altLang="en-US" sz="1200" dirty="0">
                          <a:latin typeface="黑体" panose="02010609060101010101" pitchFamily="49" charset="-122"/>
                          <a:ea typeface="黑体" panose="02010609060101010101" pitchFamily="49" charset="-122"/>
                        </a:rPr>
                        <a:t>太溪、足三里、陷谷</a:t>
                      </a:r>
                      <a:r>
                        <a:rPr lang="en-US" altLang="zh-TW" sz="1200" dirty="0">
                          <a:latin typeface="黑体" panose="02010609060101010101" pitchFamily="49" charset="-122"/>
                          <a:ea typeface="黑体" panose="02010609060101010101" pitchFamily="49" charset="-122"/>
                        </a:rPr>
                        <a:t>)</a:t>
                      </a:r>
                    </a:p>
                  </a:txBody>
                  <a:tcPr/>
                </a:tc>
                <a:extLst>
                  <a:ext uri="{0D108BD9-81ED-4DB2-BD59-A6C34878D82A}">
                    <a16:rowId xmlns:a16="http://schemas.microsoft.com/office/drawing/2014/main" val="10000"/>
                  </a:ext>
                </a:extLst>
              </a:tr>
            </a:tbl>
          </a:graphicData>
        </a:graphic>
      </p:graphicFrame>
      <p:graphicFrame>
        <p:nvGraphicFramePr>
          <p:cNvPr id="12" name="表格 11"/>
          <p:cNvGraphicFramePr>
            <a:graphicFrameLocks noGrp="1"/>
          </p:cNvGraphicFramePr>
          <p:nvPr/>
        </p:nvGraphicFramePr>
        <p:xfrm>
          <a:off x="6691652" y="4077673"/>
          <a:ext cx="1692188" cy="1145858"/>
        </p:xfrm>
        <a:graphic>
          <a:graphicData uri="http://schemas.openxmlformats.org/drawingml/2006/table">
            <a:tbl>
              <a:tblPr firstRow="1" bandRow="1">
                <a:tableStyleId>{616DA210-FB5B-4158-B5E0-FEB733F419BA}</a:tableStyleId>
              </a:tblPr>
              <a:tblGrid>
                <a:gridCol w="1692188">
                  <a:extLst>
                    <a:ext uri="{9D8B030D-6E8A-4147-A177-3AD203B41FA5}">
                      <a16:colId xmlns:a16="http://schemas.microsoft.com/office/drawing/2014/main" val="20000"/>
                    </a:ext>
                  </a:extLst>
                </a:gridCol>
              </a:tblGrid>
              <a:tr h="1021069">
                <a:tc>
                  <a:txBody>
                    <a:bodyPr/>
                    <a:lstStyle/>
                    <a:p>
                      <a:pPr>
                        <a:lnSpc>
                          <a:spcPct val="150000"/>
                        </a:lnSpc>
                      </a:pPr>
                      <a:r>
                        <a:rPr lang="zh-CN" altLang="en-US" sz="1800" b="0" baseline="0" dirty="0">
                          <a:latin typeface="黑体" panose="02010609060101010101" pitchFamily="49" charset="-122"/>
                          <a:ea typeface="黑体" panose="02010609060101010101" pitchFamily="49" charset="-122"/>
                        </a:rPr>
                        <a:t>脾、肾、肠系动脉夹止实验</a:t>
                      </a:r>
                      <a:r>
                        <a:rPr lang="en-US" altLang="zh-TW" sz="1200" b="0" baseline="0" dirty="0">
                          <a:latin typeface="黑体" panose="02010609060101010101" pitchFamily="49" charset="-122"/>
                          <a:ea typeface="黑体" panose="02010609060101010101" pitchFamily="49" charset="-122"/>
                        </a:rPr>
                        <a:t>Ref. 8,10-13,45</a:t>
                      </a:r>
                    </a:p>
                  </a:txBody>
                  <a:tcPr>
                    <a:solidFill>
                      <a:schemeClr val="bg1"/>
                    </a:solidFill>
                  </a:tcPr>
                </a:tc>
                <a:extLst>
                  <a:ext uri="{0D108BD9-81ED-4DB2-BD59-A6C34878D82A}">
                    <a16:rowId xmlns:a16="http://schemas.microsoft.com/office/drawing/2014/main" val="10000"/>
                  </a:ext>
                </a:extLst>
              </a:tr>
            </a:tbl>
          </a:graphicData>
        </a:graphic>
      </p:graphicFrame>
      <p:sp>
        <p:nvSpPr>
          <p:cNvPr id="15" name="矩形 14"/>
          <p:cNvSpPr/>
          <p:nvPr/>
        </p:nvSpPr>
        <p:spPr>
          <a:xfrm>
            <a:off x="2371719" y="6329088"/>
            <a:ext cx="8172400" cy="276999"/>
          </a:xfrm>
          <a:prstGeom prst="rect">
            <a:avLst/>
          </a:prstGeom>
        </p:spPr>
        <p:txBody>
          <a:bodyPr wrap="square">
            <a:spAutoFit/>
          </a:bodyPr>
          <a:lstStyle/>
          <a:p>
            <a:r>
              <a:rPr lang="zh-TW" altLang="en-US" sz="1200" dirty="0">
                <a:latin typeface="黑体" panose="02010609060101010101" pitchFamily="49" charset="-122"/>
                <a:ea typeface="黑体" panose="02010609060101010101" pitchFamily="49" charset="-122"/>
              </a:rPr>
              <a:t>取自</a:t>
            </a:r>
            <a:r>
              <a:rPr lang="en-US" altLang="zh-TW" sz="1200" baseline="30000" dirty="0">
                <a:latin typeface="黑体" panose="02010609060101010101" pitchFamily="49" charset="-122"/>
                <a:ea typeface="黑体" panose="02010609060101010101" pitchFamily="49" charset="-122"/>
              </a:rPr>
              <a:t>1,2</a:t>
            </a:r>
            <a:endParaRPr lang="zh-TW" altLang="en-US" sz="1200" baseline="30000" dirty="0">
              <a:latin typeface="黑体" panose="02010609060101010101" pitchFamily="49" charset="-122"/>
              <a:ea typeface="黑体" panose="02010609060101010101" pitchFamily="49" charset="-122"/>
            </a:endParaRPr>
          </a:p>
        </p:txBody>
      </p:sp>
      <p:sp>
        <p:nvSpPr>
          <p:cNvPr id="19"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t>理论的创建与实证</a:t>
            </a:r>
            <a:endParaRPr lang="en-US" altLang="zh-TW"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6744129"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t>周期脉波的谐波分析</a:t>
            </a:r>
            <a:endParaRPr lang="en-US" altLang="zh-TW" sz="3600" dirty="0">
              <a:latin typeface="黑体" panose="02010609060101010101" pitchFamily="49" charset="-122"/>
              <a:ea typeface="黑体" panose="02010609060101010101" pitchFamily="49" charset="-122"/>
            </a:endParaRPr>
          </a:p>
        </p:txBody>
      </p:sp>
      <p:sp>
        <p:nvSpPr>
          <p:cNvPr id="3" name="內容版面配置區 2"/>
          <p:cNvSpPr txBox="1"/>
          <p:nvPr/>
        </p:nvSpPr>
        <p:spPr>
          <a:xfrm>
            <a:off x="6097587" y="1268760"/>
            <a:ext cx="5400600" cy="542533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zh-TW" altLang="en-US" sz="1900" dirty="0">
                <a:latin typeface="微软雅黑" panose="020B0503020204020204" pitchFamily="34" charset="-122"/>
                <a:ea typeface="微软雅黑" panose="020B0503020204020204" pitchFamily="34" charset="-122"/>
              </a:rPr>
              <a:t>任何</a:t>
            </a:r>
            <a:r>
              <a:rPr lang="zh-TW" altLang="en-US" sz="1900" b="1" dirty="0">
                <a:solidFill>
                  <a:srgbClr val="FF0000"/>
                </a:solidFill>
                <a:latin typeface="微软雅黑" panose="020B0503020204020204" pitchFamily="34" charset="-122"/>
                <a:ea typeface="微软雅黑" panose="020B0503020204020204" pitchFamily="34" charset="-122"/>
              </a:rPr>
              <a:t>固定周期性</a:t>
            </a:r>
            <a:r>
              <a:rPr lang="zh-CN" altLang="en-US" sz="1900" dirty="0">
                <a:latin typeface="微软雅黑" panose="020B0503020204020204" pitchFamily="34" charset="-122"/>
                <a:ea typeface="微软雅黑" panose="020B0503020204020204" pitchFamily="34" charset="-122"/>
              </a:rPr>
              <a:t>的波，都可以分解为无数个简谐波</a:t>
            </a:r>
            <a:r>
              <a:rPr lang="en-US" altLang="zh-TW" sz="1900" dirty="0">
                <a:latin typeface="微软雅黑" panose="020B0503020204020204" pitchFamily="34" charset="-122"/>
                <a:ea typeface="微软雅黑" panose="020B0503020204020204" pitchFamily="34" charset="-122"/>
              </a:rPr>
              <a:t>(</a:t>
            </a:r>
            <a:r>
              <a:rPr lang="zh-TW" altLang="en-US" sz="1900" b="1" dirty="0">
                <a:solidFill>
                  <a:srgbClr val="0070C0"/>
                </a:solidFill>
                <a:latin typeface="微软雅黑" panose="020B0503020204020204" pitchFamily="34" charset="-122"/>
                <a:ea typeface="微软雅黑" panose="020B0503020204020204" pitchFamily="34" charset="-122"/>
              </a:rPr>
              <a:t>正弦函数和余弦函数</a:t>
            </a:r>
            <a:r>
              <a:rPr lang="en-US" altLang="zh-TW" sz="1900" dirty="0">
                <a:latin typeface="微软雅黑" panose="020B0503020204020204" pitchFamily="34" charset="-122"/>
                <a:ea typeface="微软雅黑" panose="020B0503020204020204" pitchFamily="34" charset="-122"/>
              </a:rPr>
              <a:t>)</a:t>
            </a:r>
            <a:r>
              <a:rPr lang="zh-TW" altLang="en-US" sz="1900" dirty="0">
                <a:latin typeface="微软雅黑" panose="020B0503020204020204" pitchFamily="34" charset="-122"/>
                <a:ea typeface="微软雅黑" panose="020B0503020204020204" pitchFamily="34" charset="-122"/>
              </a:rPr>
              <a:t>的合成</a:t>
            </a:r>
            <a:r>
              <a:rPr lang="zh-CN" altLang="en-US" sz="1900" dirty="0">
                <a:latin typeface="微软雅黑" panose="020B0503020204020204" pitchFamily="34" charset="-122"/>
                <a:ea typeface="微软雅黑" panose="020B0503020204020204" pitchFamily="34" charset="-122"/>
              </a:rPr>
              <a:t>。</a:t>
            </a:r>
            <a:endParaRPr lang="en-US" altLang="zh-CN" sz="1900" dirty="0">
              <a:latin typeface="微软雅黑" panose="020B0503020204020204" pitchFamily="34" charset="-122"/>
              <a:ea typeface="微软雅黑" panose="020B0503020204020204" pitchFamily="34" charset="-122"/>
            </a:endParaRPr>
          </a:p>
          <a:p>
            <a:pPr>
              <a:lnSpc>
                <a:spcPct val="150000"/>
              </a:lnSpc>
            </a:pPr>
            <a:endParaRPr lang="en-US" altLang="zh-TW" sz="1900" dirty="0">
              <a:latin typeface="微软雅黑" panose="020B0503020204020204" pitchFamily="34" charset="-122"/>
              <a:ea typeface="微软雅黑" panose="020B0503020204020204" pitchFamily="34" charset="-122"/>
            </a:endParaRPr>
          </a:p>
          <a:p>
            <a:pPr>
              <a:lnSpc>
                <a:spcPct val="150000"/>
              </a:lnSpc>
            </a:pPr>
            <a:r>
              <a:rPr lang="zh-CN" altLang="en-US" sz="1900" dirty="0">
                <a:latin typeface="微软雅黑" panose="020B0503020204020204" pitchFamily="34" charset="-122"/>
                <a:ea typeface="微软雅黑" panose="020B0503020204020204" pitchFamily="34" charset="-122"/>
              </a:rPr>
              <a:t>这些简谐波的频率为原来波的频率（基频</a:t>
            </a:r>
            <a:r>
              <a:rPr lang="en-US" altLang="zh-TW" sz="1900" i="1" dirty="0">
                <a:latin typeface="微软雅黑" panose="020B0503020204020204" pitchFamily="34" charset="-122"/>
                <a:ea typeface="微软雅黑" panose="020B0503020204020204" pitchFamily="34" charset="-122"/>
                <a:sym typeface="Symbol" panose="05050102010706020507" pitchFamily="18" charset="2"/>
              </a:rPr>
              <a:t></a:t>
            </a:r>
            <a:r>
              <a:rPr lang="en-US" altLang="zh-TW" sz="1900" i="1" baseline="-25000" dirty="0">
                <a:latin typeface="微软雅黑" panose="020B0503020204020204" pitchFamily="34" charset="-122"/>
                <a:ea typeface="微软雅黑" panose="020B0503020204020204" pitchFamily="34" charset="-122"/>
              </a:rPr>
              <a:t>1</a:t>
            </a:r>
            <a:r>
              <a:rPr lang="zh-CN" altLang="en-US" sz="1900" dirty="0">
                <a:latin typeface="微软雅黑" panose="020B0503020204020204" pitchFamily="34" charset="-122"/>
                <a:ea typeface="微软雅黑" panose="020B0503020204020204" pitchFamily="34" charset="-122"/>
              </a:rPr>
              <a:t>），或其整数倍（第一谐频、第二谐频、笫三谐频</a:t>
            </a:r>
            <a:r>
              <a:rPr lang="en-US" altLang="zh-TW" sz="1900" dirty="0">
                <a:latin typeface="微软雅黑" panose="020B0503020204020204" pitchFamily="34" charset="-122"/>
                <a:ea typeface="微软雅黑" panose="020B0503020204020204" pitchFamily="34" charset="-122"/>
              </a:rPr>
              <a:t>...2</a:t>
            </a:r>
            <a:r>
              <a:rPr lang="en-US" altLang="zh-TW" sz="1900" i="1" dirty="0">
                <a:latin typeface="微软雅黑" panose="020B0503020204020204" pitchFamily="34" charset="-122"/>
                <a:ea typeface="微软雅黑" panose="020B0503020204020204" pitchFamily="34" charset="-122"/>
                <a:sym typeface="Symbol" panose="05050102010706020507" pitchFamily="18" charset="2"/>
              </a:rPr>
              <a:t> </a:t>
            </a:r>
            <a:r>
              <a:rPr lang="en-US" altLang="zh-TW" sz="1900" i="1" baseline="-25000" dirty="0">
                <a:latin typeface="微软雅黑" panose="020B0503020204020204" pitchFamily="34" charset="-122"/>
                <a:ea typeface="微软雅黑" panose="020B0503020204020204" pitchFamily="34" charset="-122"/>
              </a:rPr>
              <a:t>1 ,</a:t>
            </a:r>
            <a:r>
              <a:rPr lang="en-US" altLang="zh-TW" sz="1900" i="1" dirty="0">
                <a:latin typeface="微软雅黑" panose="020B0503020204020204" pitchFamily="34" charset="-122"/>
                <a:ea typeface="微软雅黑" panose="020B0503020204020204" pitchFamily="34" charset="-122"/>
                <a:sym typeface="Symbol" panose="05050102010706020507" pitchFamily="18" charset="2"/>
              </a:rPr>
              <a:t> 3</a:t>
            </a:r>
            <a:r>
              <a:rPr lang="en-US" altLang="zh-TW" sz="1900" i="1" baseline="-25000" dirty="0">
                <a:latin typeface="微软雅黑" panose="020B0503020204020204" pitchFamily="34" charset="-122"/>
                <a:ea typeface="微软雅黑" panose="020B0503020204020204" pitchFamily="34" charset="-122"/>
              </a:rPr>
              <a:t>1,</a:t>
            </a:r>
            <a:r>
              <a:rPr lang="en-US" altLang="zh-TW" sz="1900" i="1" dirty="0">
                <a:latin typeface="微软雅黑" panose="020B0503020204020204" pitchFamily="34" charset="-122"/>
                <a:ea typeface="微软雅黑" panose="020B0503020204020204" pitchFamily="34" charset="-122"/>
              </a:rPr>
              <a:t> 4</a:t>
            </a:r>
            <a:r>
              <a:rPr lang="en-US" altLang="zh-TW" sz="1900" i="1" dirty="0">
                <a:latin typeface="微软雅黑" panose="020B0503020204020204" pitchFamily="34" charset="-122"/>
                <a:ea typeface="微软雅黑" panose="020B0503020204020204" pitchFamily="34" charset="-122"/>
                <a:sym typeface="Symbol" panose="05050102010706020507" pitchFamily="18" charset="2"/>
              </a:rPr>
              <a:t></a:t>
            </a:r>
            <a:r>
              <a:rPr lang="en-US" altLang="zh-TW" sz="1900" i="1" baseline="-25000" dirty="0">
                <a:latin typeface="微软雅黑" panose="020B0503020204020204" pitchFamily="34" charset="-122"/>
                <a:ea typeface="微软雅黑" panose="020B0503020204020204" pitchFamily="34" charset="-122"/>
              </a:rPr>
              <a:t>1</a:t>
            </a:r>
            <a:r>
              <a:rPr lang="zh-TW" altLang="en-US" sz="1900" dirty="0">
                <a:latin typeface="微软雅黑" panose="020B0503020204020204" pitchFamily="34" charset="-122"/>
                <a:ea typeface="微软雅黑" panose="020B0503020204020204" pitchFamily="34" charset="-122"/>
              </a:rPr>
              <a:t>）</a:t>
            </a:r>
            <a:endParaRPr lang="en-US" altLang="zh-TW" sz="1900" dirty="0">
              <a:latin typeface="微软雅黑" panose="020B0503020204020204" pitchFamily="34" charset="-122"/>
              <a:ea typeface="微软雅黑" panose="020B0503020204020204" pitchFamily="34" charset="-122"/>
            </a:endParaRPr>
          </a:p>
          <a:p>
            <a:pPr>
              <a:lnSpc>
                <a:spcPct val="150000"/>
              </a:lnSpc>
            </a:pPr>
            <a:endParaRPr lang="en-US" altLang="zh-TW" sz="1900" dirty="0">
              <a:latin typeface="微软雅黑" panose="020B0503020204020204" pitchFamily="34" charset="-122"/>
              <a:ea typeface="微软雅黑" panose="020B0503020204020204" pitchFamily="34" charset="-122"/>
            </a:endParaRPr>
          </a:p>
          <a:p>
            <a:pPr>
              <a:lnSpc>
                <a:spcPct val="150000"/>
              </a:lnSpc>
            </a:pPr>
            <a:r>
              <a:rPr lang="zh-CN" altLang="en-US" sz="1900" dirty="0">
                <a:latin typeface="微软雅黑" panose="020B0503020204020204" pitchFamily="34" charset="-122"/>
                <a:ea typeface="微软雅黑" panose="020B0503020204020204" pitchFamily="34" charset="-122"/>
              </a:rPr>
              <a:t>应用傅立业分析，把原来用时域表达的波</a:t>
            </a:r>
            <a:r>
              <a:rPr lang="en-US" altLang="zh-TW" sz="1900" i="1" dirty="0">
                <a:latin typeface="微软雅黑" panose="020B0503020204020204" pitchFamily="34" charset="-122"/>
                <a:ea typeface="微软雅黑" panose="020B0503020204020204" pitchFamily="34" charset="-122"/>
              </a:rPr>
              <a:t>f</a:t>
            </a:r>
            <a:r>
              <a:rPr lang="zh-CN" altLang="en-US" sz="1900" dirty="0">
                <a:latin typeface="微软雅黑" panose="020B0503020204020204" pitchFamily="34" charset="-122"/>
                <a:ea typeface="微软雅黑" panose="020B0503020204020204" pitchFamily="34" charset="-122"/>
              </a:rPr>
              <a:t>（</a:t>
            </a:r>
            <a:r>
              <a:rPr lang="en-US" altLang="zh-TW" sz="1900" i="1" dirty="0">
                <a:latin typeface="微软雅黑" panose="020B0503020204020204" pitchFamily="34" charset="-122"/>
                <a:ea typeface="微软雅黑" panose="020B0503020204020204" pitchFamily="34" charset="-122"/>
              </a:rPr>
              <a:t>t</a:t>
            </a:r>
            <a:r>
              <a:rPr lang="zh-CN" altLang="en-US" sz="1900" dirty="0">
                <a:latin typeface="微软雅黑" panose="020B0503020204020204" pitchFamily="34" charset="-122"/>
                <a:ea typeface="微软雅黑" panose="020B0503020204020204" pitchFamily="34" charset="-122"/>
              </a:rPr>
              <a:t>）</a:t>
            </a:r>
            <a:br>
              <a:rPr lang="en-US" altLang="zh-TW" sz="1900" dirty="0">
                <a:latin typeface="微软雅黑" panose="020B0503020204020204" pitchFamily="34" charset="-122"/>
                <a:ea typeface="微软雅黑" panose="020B0503020204020204" pitchFamily="34" charset="-122"/>
              </a:rPr>
            </a:br>
            <a:r>
              <a:rPr lang="zh-TW" altLang="en-US" sz="1900" dirty="0">
                <a:latin typeface="微软雅黑" panose="020B0503020204020204" pitchFamily="34" charset="-122"/>
                <a:ea typeface="微软雅黑" panose="020B0503020204020204" pitchFamily="34" charset="-122"/>
              </a:rPr>
              <a:t>转换用频域</a:t>
            </a:r>
            <a:r>
              <a:rPr lang="en-US" altLang="zh-TW" sz="1900" dirty="0">
                <a:latin typeface="微软雅黑" panose="020B0503020204020204" pitchFamily="34" charset="-122"/>
                <a:ea typeface="微软雅黑" panose="020B0503020204020204" pitchFamily="34" charset="-122"/>
              </a:rPr>
              <a:t>(</a:t>
            </a:r>
            <a:r>
              <a:rPr lang="zh-CN" altLang="en-US" sz="1900" b="1" dirty="0">
                <a:solidFill>
                  <a:srgbClr val="0070C0"/>
                </a:solidFill>
                <a:latin typeface="微软雅黑" panose="020B0503020204020204" pitchFamily="34" charset="-122"/>
                <a:ea typeface="微软雅黑" panose="020B0503020204020204" pitchFamily="34" charset="-122"/>
              </a:rPr>
              <a:t>谐波分量的振幅</a:t>
            </a:r>
            <a:r>
              <a:rPr lang="en-US" altLang="zh-TW" sz="1900" dirty="0">
                <a:latin typeface="微软雅黑" panose="020B0503020204020204" pitchFamily="34" charset="-122"/>
                <a:ea typeface="微软雅黑" panose="020B0503020204020204" pitchFamily="34" charset="-122"/>
              </a:rPr>
              <a:t>)</a:t>
            </a:r>
            <a:r>
              <a:rPr lang="en-US" altLang="zh-TW" sz="1900" i="1" dirty="0">
                <a:latin typeface="微软雅黑" panose="020B0503020204020204" pitchFamily="34" charset="-122"/>
                <a:ea typeface="微软雅黑" panose="020B0503020204020204" pitchFamily="34" charset="-122"/>
              </a:rPr>
              <a:t>f</a:t>
            </a:r>
            <a:r>
              <a:rPr lang="zh-CN" altLang="en-US" sz="1900" dirty="0">
                <a:latin typeface="微软雅黑" panose="020B0503020204020204" pitchFamily="34" charset="-122"/>
                <a:ea typeface="微软雅黑" panose="020B0503020204020204" pitchFamily="34" charset="-122"/>
              </a:rPr>
              <a:t>（</a:t>
            </a:r>
            <a:r>
              <a:rPr lang="en-US" altLang="zh-TW" sz="1900" b="1" i="1" dirty="0">
                <a:solidFill>
                  <a:srgbClr val="0070C0"/>
                </a:solidFill>
                <a:latin typeface="微软雅黑" panose="020B0503020204020204" pitchFamily="34" charset="-122"/>
                <a:ea typeface="微软雅黑" panose="020B0503020204020204" pitchFamily="34" charset="-122"/>
                <a:sym typeface="Symbol" panose="05050102010706020507" pitchFamily="18" charset="2"/>
              </a:rPr>
              <a:t></a:t>
            </a:r>
            <a:r>
              <a:rPr lang="zh-CN" altLang="en-US" sz="1900" dirty="0">
                <a:latin typeface="微软雅黑" panose="020B0503020204020204" pitchFamily="34" charset="-122"/>
                <a:ea typeface="微软雅黑" panose="020B0503020204020204" pitchFamily="34" charset="-122"/>
                <a:sym typeface="Symbol" panose="05050102010706020507" pitchFamily="18" charset="2"/>
              </a:rPr>
              <a:t>）</a:t>
            </a:r>
            <a:r>
              <a:rPr lang="zh-CN" altLang="en-US" sz="1900" dirty="0">
                <a:latin typeface="微软雅黑" panose="020B0503020204020204" pitchFamily="34" charset="-122"/>
                <a:ea typeface="微软雅黑" panose="020B0503020204020204" pitchFamily="34" charset="-122"/>
              </a:rPr>
              <a:t>表达，我们可称它为此周期波的</a:t>
            </a:r>
            <a:r>
              <a:rPr lang="zh-TW" altLang="en-US" sz="1900" dirty="0">
                <a:latin typeface="微软雅黑" panose="020B0503020204020204" pitchFamily="34" charset="-122"/>
                <a:ea typeface="微软雅黑" panose="020B0503020204020204" pitchFamily="34" charset="-122"/>
              </a:rPr>
              <a:t>频率分布或</a:t>
            </a:r>
            <a:r>
              <a:rPr lang="zh-TW" altLang="en-US" sz="1900" b="1" dirty="0">
                <a:solidFill>
                  <a:srgbClr val="FF0000"/>
                </a:solidFill>
                <a:latin typeface="微软雅黑" panose="020B0503020204020204" pitchFamily="34" charset="-122"/>
                <a:ea typeface="微软雅黑" panose="020B0503020204020204" pitchFamily="34" charset="-122"/>
              </a:rPr>
              <a:t>频谱</a:t>
            </a:r>
            <a:r>
              <a:rPr lang="zh-CN" altLang="en-US" sz="1900" dirty="0">
                <a:solidFill>
                  <a:srgbClr val="FF0000"/>
                </a:solidFill>
                <a:latin typeface="微软雅黑" panose="020B0503020204020204" pitchFamily="34" charset="-122"/>
                <a:ea typeface="微软雅黑" panose="020B0503020204020204" pitchFamily="34" charset="-122"/>
              </a:rPr>
              <a:t>。</a:t>
            </a:r>
            <a:endParaRPr lang="zh-TW" altLang="en-US" sz="1900" dirty="0">
              <a:solidFill>
                <a:srgbClr val="FF0000"/>
              </a:solidFill>
              <a:latin typeface="微软雅黑" panose="020B0503020204020204" pitchFamily="34" charset="-122"/>
              <a:ea typeface="微软雅黑" panose="020B0503020204020204" pitchFamily="34" charset="-122"/>
            </a:endParaRPr>
          </a:p>
        </p:txBody>
      </p:sp>
      <p:pic>
        <p:nvPicPr>
          <p:cNvPr id="4" name="Picture 29" descr="http://apps.usd.edu/coglab/schieber/images/Fourier-xfor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995" y="1700808"/>
            <a:ext cx="4893474" cy="3914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p:cNvSpPr>
            <a:spLocks noChangeArrowheads="1"/>
          </p:cNvSpPr>
          <p:nvPr/>
        </p:nvSpPr>
        <p:spPr bwMode="auto">
          <a:xfrm>
            <a:off x="624979" y="5733256"/>
            <a:ext cx="50374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en-US" altLang="zh-CN" sz="1400" b="0" dirty="0">
                <a:solidFill>
                  <a:schemeClr val="tx1"/>
                </a:solidFill>
                <a:latin typeface="Arial" panose="020B0604020202020204" pitchFamily="34" charset="0"/>
              </a:rPr>
              <a:t>http://apps.usd.edu/coglab/schieber/psyc301/CSF2d.html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6744129"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CN" altLang="en-US" sz="3600" dirty="0"/>
              <a:t>动脉压力波之谐频分析</a:t>
            </a:r>
            <a:endParaRPr lang="en-US" altLang="zh-TW" sz="3600" dirty="0">
              <a:latin typeface="黑体" panose="02010609060101010101" pitchFamily="49" charset="-122"/>
              <a:ea typeface="黑体" panose="02010609060101010101" pitchFamily="49" charset="-122"/>
            </a:endParaRPr>
          </a:p>
        </p:txBody>
      </p:sp>
      <p:pic>
        <p:nvPicPr>
          <p:cNvPr id="3" name="Picture 2" descr="D:\琦偉\博士班\博士班口試\Radial_Pulse_TIME_calibrated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138" y="1295784"/>
            <a:ext cx="4500165"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5"/>
          <p:cNvSpPr>
            <a:spLocks noChangeArrowheads="1"/>
          </p:cNvSpPr>
          <p:nvPr/>
        </p:nvSpPr>
        <p:spPr bwMode="auto">
          <a:xfrm>
            <a:off x="6382455" y="1107393"/>
            <a:ext cx="4184650"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eaLnBrk="1" hangingPunct="1">
              <a:spcBef>
                <a:spcPct val="0"/>
              </a:spcBef>
              <a:buClrTx/>
              <a:buFontTx/>
              <a:buNone/>
            </a:pPr>
            <a:r>
              <a:rPr lang="zh-CN" altLang="en-US" sz="2000" b="0" dirty="0">
                <a:solidFill>
                  <a:schemeClr val="tx1"/>
                </a:solidFill>
                <a:latin typeface="微软雅黑" panose="020B0503020204020204" pitchFamily="34" charset="-122"/>
                <a:ea typeface="微软雅黑" panose="020B0503020204020204" pitchFamily="34" charset="-122"/>
              </a:rPr>
              <a:t>将时域讯号转成谐频成分</a:t>
            </a:r>
            <a:r>
              <a:rPr lang="en-US" altLang="zh-TW" sz="2000" b="0" dirty="0">
                <a:solidFill>
                  <a:schemeClr val="tx1"/>
                </a:solidFill>
                <a:latin typeface="微软雅黑" panose="020B0503020204020204" pitchFamily="34" charset="-122"/>
                <a:ea typeface="微软雅黑" panose="020B0503020204020204" pitchFamily="34" charset="-122"/>
              </a:rPr>
              <a:t>(Cn)</a:t>
            </a:r>
            <a:r>
              <a:rPr lang="zh-TW" altLang="en-US" sz="2000" b="0" dirty="0">
                <a:solidFill>
                  <a:schemeClr val="tx1"/>
                </a:solidFill>
                <a:latin typeface="微软雅黑" panose="020B0503020204020204" pitchFamily="34" charset="-122"/>
                <a:ea typeface="微软雅黑" panose="020B0503020204020204" pitchFamily="34" charset="-122"/>
              </a:rPr>
              <a:t>，</a:t>
            </a:r>
            <a:r>
              <a:rPr lang="en-US" altLang="zh-TW" sz="2000" b="0" dirty="0">
                <a:solidFill>
                  <a:schemeClr val="tx1"/>
                </a:solidFill>
                <a:latin typeface="微软雅黑" panose="020B0503020204020204" pitchFamily="34" charset="-122"/>
                <a:ea typeface="微软雅黑" panose="020B0503020204020204" pitchFamily="34" charset="-122"/>
              </a:rPr>
              <a:t>Cn</a:t>
            </a:r>
            <a:r>
              <a:rPr lang="zh-TW" altLang="en-US" sz="2000" b="0" dirty="0">
                <a:solidFill>
                  <a:schemeClr val="tx1"/>
                </a:solidFill>
                <a:latin typeface="微软雅黑" panose="020B0503020204020204" pitchFamily="34" charset="-122"/>
                <a:ea typeface="微软雅黑" panose="020B0503020204020204" pitchFamily="34" charset="-122"/>
              </a:rPr>
              <a:t>定义如下：</a:t>
            </a:r>
          </a:p>
        </p:txBody>
      </p:sp>
      <p:sp>
        <p:nvSpPr>
          <p:cNvPr id="5" name="矩形 16"/>
          <p:cNvSpPr>
            <a:spLocks noChangeArrowheads="1"/>
          </p:cNvSpPr>
          <p:nvPr/>
        </p:nvSpPr>
        <p:spPr bwMode="auto">
          <a:xfrm>
            <a:off x="1061752" y="5794001"/>
            <a:ext cx="446693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v"/>
              <a:defRPr sz="2400" b="1">
                <a:solidFill>
                  <a:schemeClr val="tx2"/>
                </a:solidFill>
                <a:latin typeface="Times New Roman" panose="02020603050405020304" pitchFamily="18" charset="0"/>
                <a:ea typeface="宋体" panose="02010600030101010101" pitchFamily="2" charset="-122"/>
              </a:defRPr>
            </a:lvl1pPr>
            <a:lvl2pPr marL="742950" indent="-285750">
              <a:spcBef>
                <a:spcPct val="20000"/>
              </a:spcBef>
              <a:buClr>
                <a:schemeClr val="accent1"/>
              </a:buClr>
              <a:buFont typeface="Wingdings" panose="05000000000000000000" pitchFamily="2" charset="2"/>
              <a:buChar char="§"/>
              <a:defRPr kumimoji="1" sz="2400">
                <a:solidFill>
                  <a:schemeClr val="tx1"/>
                </a:solidFill>
                <a:latin typeface="Arial" panose="020B0604020202020204" pitchFamily="34" charset="0"/>
                <a:ea typeface="宋体" panose="02010600030101010101" pitchFamily="2" charset="-122"/>
              </a:defRPr>
            </a:lvl2pPr>
            <a:lvl3pPr marL="1143000" indent="-228600">
              <a:spcBef>
                <a:spcPct val="20000"/>
              </a:spcBef>
              <a:buClr>
                <a:schemeClr val="tx1"/>
              </a:buClr>
              <a:buChar char="•"/>
              <a:defRPr kumimoji="1"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kumimoji="1">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kumimoji="1">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kumimoji="1">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ClrTx/>
              <a:buFontTx/>
              <a:buNone/>
            </a:pPr>
            <a:r>
              <a:rPr lang="en-US" altLang="zh-TW" sz="1700" b="0" dirty="0">
                <a:solidFill>
                  <a:schemeClr val="tx1"/>
                </a:solidFill>
                <a:latin typeface="微软雅黑" panose="020B0503020204020204" pitchFamily="34" charset="-122"/>
                <a:ea typeface="微软雅黑" panose="020B0503020204020204" pitchFamily="34" charset="-122"/>
              </a:rPr>
              <a:t>A0</a:t>
            </a:r>
            <a:r>
              <a:rPr lang="zh-CN" altLang="en-US" sz="1700" b="0" dirty="0">
                <a:solidFill>
                  <a:schemeClr val="tx1"/>
                </a:solidFill>
                <a:latin typeface="微软雅黑" panose="020B0503020204020204" pitchFamily="34" charset="-122"/>
                <a:ea typeface="微软雅黑" panose="020B0503020204020204" pitchFamily="34" charset="-122"/>
              </a:rPr>
              <a:t>代表一个脉波的平均值，</a:t>
            </a:r>
            <a:r>
              <a:rPr lang="en-US" altLang="zh-TW" sz="1700" b="0" dirty="0">
                <a:solidFill>
                  <a:schemeClr val="tx1"/>
                </a:solidFill>
                <a:latin typeface="微软雅黑" panose="020B0503020204020204" pitchFamily="34" charset="-122"/>
                <a:ea typeface="微软雅黑" panose="020B0503020204020204" pitchFamily="34" charset="-122"/>
              </a:rPr>
              <a:t>An</a:t>
            </a:r>
            <a:r>
              <a:rPr lang="zh-CN" altLang="en-US" sz="1700" b="0" dirty="0">
                <a:solidFill>
                  <a:schemeClr val="tx1"/>
                </a:solidFill>
                <a:latin typeface="微软雅黑" panose="020B0503020204020204" pitchFamily="34" charset="-122"/>
                <a:ea typeface="微软雅黑" panose="020B0503020204020204" pitchFamily="34" charset="-122"/>
              </a:rPr>
              <a:t>是桡动脉血液压力波经过傅立叶级数转换的第</a:t>
            </a:r>
            <a:r>
              <a:rPr lang="en-US" altLang="zh-TW" sz="1700" b="0" dirty="0">
                <a:solidFill>
                  <a:schemeClr val="tx1"/>
                </a:solidFill>
                <a:latin typeface="微软雅黑" panose="020B0503020204020204" pitchFamily="34" charset="-122"/>
                <a:ea typeface="微软雅黑" panose="020B0503020204020204" pitchFamily="34" charset="-122"/>
              </a:rPr>
              <a:t>n</a:t>
            </a:r>
            <a:r>
              <a:rPr lang="zh-TW" altLang="en-US" sz="1700" b="0" dirty="0">
                <a:solidFill>
                  <a:schemeClr val="tx1"/>
                </a:solidFill>
                <a:latin typeface="微软雅黑" panose="020B0503020204020204" pitchFamily="34" charset="-122"/>
                <a:ea typeface="微软雅黑" panose="020B0503020204020204" pitchFamily="34" charset="-122"/>
              </a:rPr>
              <a:t>个系数。</a:t>
            </a:r>
            <a:endParaRPr lang="en-US" altLang="zh-TW" sz="1700" b="0" dirty="0">
              <a:solidFill>
                <a:schemeClr val="tx1"/>
              </a:solidFill>
              <a:latin typeface="微软雅黑" panose="020B0503020204020204" pitchFamily="34" charset="-122"/>
              <a:ea typeface="微软雅黑" panose="020B0503020204020204" pitchFamily="34" charset="-122"/>
            </a:endParaRPr>
          </a:p>
        </p:txBody>
      </p:sp>
      <p:sp>
        <p:nvSpPr>
          <p:cNvPr id="6" name="向右箭號 21"/>
          <p:cNvSpPr/>
          <p:nvPr/>
        </p:nvSpPr>
        <p:spPr>
          <a:xfrm rot="5400000">
            <a:off x="8188225" y="2998121"/>
            <a:ext cx="285750" cy="49053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lvl1pPr>
              <a:defRPr kumimoji="1" sz="2400">
                <a:solidFill>
                  <a:schemeClr val="tx1"/>
                </a:solidFill>
                <a:latin typeface="Arial" panose="020B0604020202020204" pitchFamily="34" charset="0"/>
                <a:ea typeface="宋体" panose="02010600030101010101" pitchFamily="2" charset="-122"/>
              </a:defRPr>
            </a:lvl1pPr>
            <a:lvl2pPr marL="742950" indent="-285750">
              <a:defRPr kumimoji="1" sz="2400">
                <a:solidFill>
                  <a:schemeClr val="tx1"/>
                </a:solidFill>
                <a:latin typeface="Arial" panose="020B0604020202020204" pitchFamily="34" charset="0"/>
                <a:ea typeface="宋体" panose="02010600030101010101" pitchFamily="2" charset="-122"/>
              </a:defRPr>
            </a:lvl2pPr>
            <a:lvl3pPr marL="1143000" indent="-228600">
              <a:defRPr kumimoji="1" sz="2400">
                <a:solidFill>
                  <a:schemeClr val="tx1"/>
                </a:solidFill>
                <a:latin typeface="Arial" panose="020B0604020202020204" pitchFamily="34" charset="0"/>
                <a:ea typeface="宋体" panose="02010600030101010101" pitchFamily="2" charset="-122"/>
              </a:defRPr>
            </a:lvl3pPr>
            <a:lvl4pPr marL="1600200" indent="-228600">
              <a:defRPr kumimoji="1" sz="2400">
                <a:solidFill>
                  <a:schemeClr val="tx1"/>
                </a:solidFill>
                <a:latin typeface="Arial" panose="020B0604020202020204" pitchFamily="34" charset="0"/>
                <a:ea typeface="宋体" panose="02010600030101010101" pitchFamily="2" charset="-122"/>
              </a:defRPr>
            </a:lvl4pPr>
            <a:lvl5pPr marL="2057400" indent="-228600">
              <a:defRPr kumimoji="1" sz="24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宋体" panose="02010600030101010101" pitchFamily="2" charset="-122"/>
              </a:defRPr>
            </a:lvl9pPr>
          </a:lstStyle>
          <a:p>
            <a:pPr algn="ctr" eaLnBrk="1" hangingPunct="1">
              <a:defRPr/>
            </a:pPr>
            <a:endParaRPr lang="zh-TW" altLang="en-US">
              <a:solidFill>
                <a:srgbClr val="FFFFFF"/>
              </a:solidFill>
              <a:latin typeface="Times New Roman" panose="02020603050405020304" pitchFamily="18" charset="0"/>
              <a:ea typeface="PMingLiU" panose="02020500000000000000" pitchFamily="18" charset="-120"/>
            </a:endParaRPr>
          </a:p>
        </p:txBody>
      </p:sp>
      <p:graphicFrame>
        <p:nvGraphicFramePr>
          <p:cNvPr id="7" name="表格 6"/>
          <p:cNvGraphicFramePr>
            <a:graphicFrameLocks noGrp="1"/>
          </p:cNvGraphicFramePr>
          <p:nvPr/>
        </p:nvGraphicFramePr>
        <p:xfrm>
          <a:off x="6601643" y="3501008"/>
          <a:ext cx="3746069" cy="3023292"/>
        </p:xfrm>
        <a:graphic>
          <a:graphicData uri="http://schemas.openxmlformats.org/drawingml/2006/table">
            <a:tbl>
              <a:tblPr>
                <a:tableStyleId>{3C2FFA5D-87B4-456A-9821-1D502468CF0F}</a:tableStyleId>
              </a:tblPr>
              <a:tblGrid>
                <a:gridCol w="1739247">
                  <a:extLst>
                    <a:ext uri="{9D8B030D-6E8A-4147-A177-3AD203B41FA5}">
                      <a16:colId xmlns:a16="http://schemas.microsoft.com/office/drawing/2014/main" val="20000"/>
                    </a:ext>
                  </a:extLst>
                </a:gridCol>
                <a:gridCol w="2006822">
                  <a:extLst>
                    <a:ext uri="{9D8B030D-6E8A-4147-A177-3AD203B41FA5}">
                      <a16:colId xmlns:a16="http://schemas.microsoft.com/office/drawing/2014/main" val="20001"/>
                    </a:ext>
                  </a:extLst>
                </a:gridCol>
              </a:tblGrid>
              <a:tr h="251941">
                <a:tc>
                  <a:txBody>
                    <a:bodyPr/>
                    <a:lstStyle/>
                    <a:p>
                      <a:pPr algn="ctr" fontAlgn="ctr"/>
                      <a:r>
                        <a:rPr lang="zh-TW" altLang="en-US" sz="1500" u="none" strike="noStrike" dirty="0"/>
                        <a:t> </a:t>
                      </a:r>
                      <a:endParaRPr lang="zh-TW" altLang="en-US" sz="1500" b="1" i="0" u="none" strike="noStrike" dirty="0">
                        <a:solidFill>
                          <a:srgbClr val="000000"/>
                        </a:solidFill>
                        <a:latin typeface="PMingLiU"/>
                      </a:endParaRPr>
                    </a:p>
                  </a:txBody>
                  <a:tcPr marL="10318" marR="10318" marT="10318" marB="0" anchor="ctr"/>
                </a:tc>
                <a:tc>
                  <a:txBody>
                    <a:bodyPr/>
                    <a:lstStyle/>
                    <a:p>
                      <a:pPr algn="ctr" fontAlgn="ctr"/>
                      <a:r>
                        <a:rPr lang="en-US" sz="1500" u="none" strike="noStrike" dirty="0"/>
                        <a:t>Cn</a:t>
                      </a:r>
                      <a:endParaRPr lang="en-US"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0"/>
                  </a:ext>
                </a:extLst>
              </a:tr>
              <a:tr h="251941">
                <a:tc>
                  <a:txBody>
                    <a:bodyPr/>
                    <a:lstStyle/>
                    <a:p>
                      <a:pPr algn="ctr" fontAlgn="ctr"/>
                      <a:r>
                        <a:rPr lang="en-US" altLang="zh-TW" sz="1500" u="none" strike="noStrike" dirty="0"/>
                        <a:t>1</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1.033</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1"/>
                  </a:ext>
                </a:extLst>
              </a:tr>
              <a:tr h="251941">
                <a:tc>
                  <a:txBody>
                    <a:bodyPr/>
                    <a:lstStyle/>
                    <a:p>
                      <a:pPr algn="ctr" fontAlgn="ctr"/>
                      <a:r>
                        <a:rPr lang="en-US" altLang="zh-TW" sz="1500" u="none" strike="noStrike" dirty="0"/>
                        <a:t>2</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0.543</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2"/>
                  </a:ext>
                </a:extLst>
              </a:tr>
              <a:tr h="251941">
                <a:tc>
                  <a:txBody>
                    <a:bodyPr/>
                    <a:lstStyle/>
                    <a:p>
                      <a:pPr algn="ctr" fontAlgn="ctr"/>
                      <a:r>
                        <a:rPr lang="en-US" altLang="zh-TW" sz="1500" u="none" strike="noStrike" dirty="0"/>
                        <a:t>3</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0.444</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3"/>
                  </a:ext>
                </a:extLst>
              </a:tr>
              <a:tr h="251941">
                <a:tc>
                  <a:txBody>
                    <a:bodyPr/>
                    <a:lstStyle/>
                    <a:p>
                      <a:pPr algn="ctr" fontAlgn="ctr"/>
                      <a:r>
                        <a:rPr lang="en-US" altLang="zh-TW" sz="1500" u="none" strike="noStrike" dirty="0"/>
                        <a:t>4</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0.233</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4"/>
                  </a:ext>
                </a:extLst>
              </a:tr>
              <a:tr h="251941">
                <a:tc>
                  <a:txBody>
                    <a:bodyPr/>
                    <a:lstStyle/>
                    <a:p>
                      <a:pPr algn="ctr" fontAlgn="ctr"/>
                      <a:r>
                        <a:rPr lang="en-US" altLang="zh-TW" sz="1500" u="none" strike="noStrike" dirty="0"/>
                        <a:t>5</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0.154</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5"/>
                  </a:ext>
                </a:extLst>
              </a:tr>
              <a:tr h="251941">
                <a:tc>
                  <a:txBody>
                    <a:bodyPr/>
                    <a:lstStyle/>
                    <a:p>
                      <a:pPr algn="ctr" fontAlgn="ctr"/>
                      <a:r>
                        <a:rPr lang="en-US" altLang="zh-TW" sz="1500" u="none" strike="noStrike" dirty="0"/>
                        <a:t>6</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0.144</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6"/>
                  </a:ext>
                </a:extLst>
              </a:tr>
              <a:tr h="251941">
                <a:tc>
                  <a:txBody>
                    <a:bodyPr/>
                    <a:lstStyle/>
                    <a:p>
                      <a:pPr algn="ctr" fontAlgn="ctr"/>
                      <a:r>
                        <a:rPr lang="en-US" altLang="zh-TW" sz="1500" u="none" strike="noStrike" dirty="0"/>
                        <a:t>7</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0.082</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7"/>
                  </a:ext>
                </a:extLst>
              </a:tr>
              <a:tr h="251941">
                <a:tc>
                  <a:txBody>
                    <a:bodyPr/>
                    <a:lstStyle/>
                    <a:p>
                      <a:pPr algn="ctr" fontAlgn="ctr"/>
                      <a:r>
                        <a:rPr lang="en-US" altLang="zh-TW" sz="1500" u="none" strike="noStrike" dirty="0"/>
                        <a:t>8</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0.038</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8"/>
                  </a:ext>
                </a:extLst>
              </a:tr>
              <a:tr h="251941">
                <a:tc>
                  <a:txBody>
                    <a:bodyPr/>
                    <a:lstStyle/>
                    <a:p>
                      <a:pPr algn="ctr" fontAlgn="ctr"/>
                      <a:r>
                        <a:rPr lang="en-US" altLang="zh-TW" sz="1500" u="none" strike="noStrike" dirty="0"/>
                        <a:t>9</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0.006</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09"/>
                  </a:ext>
                </a:extLst>
              </a:tr>
              <a:tr h="251941">
                <a:tc>
                  <a:txBody>
                    <a:bodyPr/>
                    <a:lstStyle/>
                    <a:p>
                      <a:pPr algn="ctr" fontAlgn="ctr"/>
                      <a:r>
                        <a:rPr lang="en-US" altLang="zh-TW" sz="1500" u="none" strike="noStrike" dirty="0"/>
                        <a:t>10</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0.003</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10"/>
                  </a:ext>
                </a:extLst>
              </a:tr>
              <a:tr h="251941">
                <a:tc>
                  <a:txBody>
                    <a:bodyPr/>
                    <a:lstStyle/>
                    <a:p>
                      <a:pPr algn="ctr" fontAlgn="ctr"/>
                      <a:r>
                        <a:rPr lang="en-US" altLang="zh-TW" sz="1500" u="none" strike="noStrike" dirty="0"/>
                        <a:t>11</a:t>
                      </a:r>
                      <a:endParaRPr lang="en-US" altLang="zh-TW" sz="1500" b="1" i="0" u="none" strike="noStrike" dirty="0">
                        <a:solidFill>
                          <a:srgbClr val="000000"/>
                        </a:solidFill>
                        <a:latin typeface="PMingLiU"/>
                      </a:endParaRPr>
                    </a:p>
                  </a:txBody>
                  <a:tcPr marL="10318" marR="10318" marT="10318" marB="0" anchor="ctr"/>
                </a:tc>
                <a:tc>
                  <a:txBody>
                    <a:bodyPr/>
                    <a:lstStyle/>
                    <a:p>
                      <a:pPr algn="ctr" fontAlgn="ctr"/>
                      <a:r>
                        <a:rPr lang="en-US" altLang="zh-TW" sz="1500" u="none" strike="noStrike" dirty="0"/>
                        <a:t>0.003</a:t>
                      </a:r>
                      <a:endParaRPr lang="en-US" altLang="zh-TW" sz="1500" b="1" i="0" u="none" strike="noStrike" dirty="0">
                        <a:solidFill>
                          <a:srgbClr val="000000"/>
                        </a:solidFill>
                        <a:latin typeface="PMingLiU"/>
                      </a:endParaRPr>
                    </a:p>
                  </a:txBody>
                  <a:tcPr marL="10318" marR="10318" marT="10318" marB="0" anchor="ctr"/>
                </a:tc>
                <a:extLst>
                  <a:ext uri="{0D108BD9-81ED-4DB2-BD59-A6C34878D82A}">
                    <a16:rowId xmlns:a16="http://schemas.microsoft.com/office/drawing/2014/main" val="10011"/>
                  </a:ext>
                </a:extLst>
              </a:tr>
            </a:tbl>
          </a:graphicData>
        </a:graphic>
      </p:graphicFrame>
      <mc:AlternateContent xmlns:mc="http://schemas.openxmlformats.org/markup-compatibility/2006" xmlns:a14="http://schemas.microsoft.com/office/drawing/2010/main">
        <mc:Choice Requires="a14">
          <p:sp>
            <p:nvSpPr>
              <p:cNvPr id="9" name="TextBox 4"/>
              <p:cNvSpPr txBox="1"/>
              <p:nvPr/>
            </p:nvSpPr>
            <p:spPr>
              <a:xfrm>
                <a:off x="7391634" y="1813831"/>
                <a:ext cx="1878933" cy="10543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TW" sz="2400" i="1" smtClean="0">
                              <a:latin typeface="Cambria Math" panose="02040503050406030204" pitchFamily="18" charset="0"/>
                            </a:rPr>
                          </m:ctrlPr>
                        </m:sSubPr>
                        <m:e>
                          <m:r>
                            <m:rPr>
                              <m:sty m:val="p"/>
                            </m:rPr>
                            <a:rPr lang="en-US" altLang="zh-TW" sz="2400" i="1">
                              <a:latin typeface="Cambria Math" panose="02040503050406030204" pitchFamily="18" charset="0"/>
                            </a:rPr>
                            <m:t>C</m:t>
                          </m:r>
                        </m:e>
                        <m:sub>
                          <m:r>
                            <a:rPr lang="en-US" altLang="zh-TW" sz="2400" i="1">
                              <a:latin typeface="Cambria Math" panose="02040503050406030204" pitchFamily="18" charset="0"/>
                            </a:rPr>
                            <m:t>𝑛</m:t>
                          </m:r>
                        </m:sub>
                      </m:sSub>
                      <m:r>
                        <a:rPr lang="en-US" sz="2400" i="1">
                          <a:latin typeface="Cambria Math" panose="02040503050406030204" pitchFamily="18" charset="0"/>
                        </a:rPr>
                        <m:t>=</m:t>
                      </m:r>
                      <m:f>
                        <m:fPr>
                          <m:ctrlPr>
                            <a:rPr lang="en-US" sz="2400" i="1">
                              <a:latin typeface="Cambria Math" panose="02040503050406030204" pitchFamily="18" charset="0"/>
                            </a:rPr>
                          </m:ctrlPr>
                        </m:fPr>
                        <m:num>
                          <m:nary>
                            <m:naryPr>
                              <m:chr m:val="∑"/>
                              <m:limLoc m:val="subSup"/>
                              <m:supHide m:val="on"/>
                              <m:ctrlPr>
                                <a:rPr lang="en-US" sz="2400" i="1">
                                  <a:latin typeface="Cambria Math" panose="02040503050406030204" pitchFamily="18" charset="0"/>
                                </a:rPr>
                              </m:ctrlPr>
                            </m:naryPr>
                            <m:sub>
                              <m:r>
                                <m:rPr>
                                  <m:brk m:alnAt="9"/>
                                </m:rPr>
                                <a:rPr lang="en-US" sz="2400" i="1">
                                  <a:latin typeface="Cambria Math" panose="02040503050406030204" pitchFamily="18" charset="0"/>
                                </a:rPr>
                                <m:t>𝑖</m:t>
                              </m:r>
                            </m:sub>
                            <m:sup/>
                            <m:e>
                              <m:f>
                                <m:fPr>
                                  <m:ctrlPr>
                                    <a:rPr lang="en-US" sz="2400" i="1">
                                      <a:latin typeface="Cambria Math" panose="02040503050406030204" pitchFamily="18" charset="0"/>
                                    </a:rPr>
                                  </m:ctrlPr>
                                </m:fPr>
                                <m:num>
                                  <m:sSub>
                                    <m:sSubPr>
                                      <m:ctrlPr>
                                        <a:rPr lang="en-US" sz="2400" i="1">
                                          <a:latin typeface="Cambria Math" panose="02040503050406030204" pitchFamily="18" charset="0"/>
                                        </a:rPr>
                                      </m:ctrlPr>
                                    </m:sSubPr>
                                    <m:e>
                                      <m:r>
                                        <a:rPr lang="en-US" sz="2400" i="1">
                                          <a:latin typeface="Cambria Math" panose="02040503050406030204" pitchFamily="18" charset="0"/>
                                        </a:rPr>
                                        <m:t>𝐴</m:t>
                                      </m:r>
                                    </m:e>
                                    <m:sub>
                                      <m:r>
                                        <a:rPr lang="en-US" sz="2400" i="1">
                                          <a:latin typeface="Cambria Math" panose="02040503050406030204" pitchFamily="18" charset="0"/>
                                        </a:rPr>
                                        <m:t>𝑛</m:t>
                                      </m:r>
                                      <m:r>
                                        <a:rPr lang="en-US" sz="2400" i="1">
                                          <a:latin typeface="Cambria Math" panose="02040503050406030204" pitchFamily="18" charset="0"/>
                                        </a:rPr>
                                        <m:t>,</m:t>
                                      </m:r>
                                      <m:r>
                                        <a:rPr lang="en-US" sz="2400" i="1">
                                          <a:latin typeface="Cambria Math" panose="02040503050406030204" pitchFamily="18" charset="0"/>
                                        </a:rPr>
                                        <m:t>𝑖</m:t>
                                      </m:r>
                                    </m:sub>
                                  </m:sSub>
                                </m:num>
                                <m:den>
                                  <m:sSub>
                                    <m:sSubPr>
                                      <m:ctrlPr>
                                        <a:rPr lang="en-US" sz="2400" i="1">
                                          <a:latin typeface="Cambria Math" panose="02040503050406030204" pitchFamily="18" charset="0"/>
                                        </a:rPr>
                                      </m:ctrlPr>
                                    </m:sSubPr>
                                    <m:e>
                                      <m:r>
                                        <a:rPr lang="en-US" sz="2400" i="1">
                                          <a:latin typeface="Cambria Math" panose="02040503050406030204" pitchFamily="18" charset="0"/>
                                        </a:rPr>
                                        <m:t>𝐴</m:t>
                                      </m:r>
                                    </m:e>
                                    <m:sub>
                                      <m:r>
                                        <a:rPr lang="en-US" sz="2400" i="1">
                                          <a:latin typeface="Cambria Math" panose="02040503050406030204" pitchFamily="18" charset="0"/>
                                        </a:rPr>
                                        <m:t>0,</m:t>
                                      </m:r>
                                      <m:r>
                                        <a:rPr lang="en-US" sz="2400" i="1">
                                          <a:latin typeface="Cambria Math" panose="02040503050406030204" pitchFamily="18" charset="0"/>
                                        </a:rPr>
                                        <m:t>𝑖</m:t>
                                      </m:r>
                                    </m:sub>
                                  </m:sSub>
                                </m:den>
                              </m:f>
                            </m:e>
                          </m:nary>
                        </m:num>
                        <m:den>
                          <m:r>
                            <a:rPr lang="en-US" sz="2400" i="1">
                              <a:latin typeface="Cambria Math" panose="02040503050406030204" pitchFamily="18" charset="0"/>
                            </a:rPr>
                            <m:t>𝑁</m:t>
                          </m:r>
                        </m:den>
                      </m:f>
                    </m:oMath>
                  </m:oMathPara>
                </a14:m>
                <a:endParaRPr lang="en-US" sz="2400" dirty="0"/>
              </a:p>
            </p:txBody>
          </p:sp>
        </mc:Choice>
        <mc:Fallback xmlns="">
          <p:sp>
            <p:nvSpPr>
              <p:cNvPr id="9" name="TextBox 4"/>
              <p:cNvSpPr txBox="1">
                <a:spLocks noRot="1" noChangeAspect="1" noMove="1" noResize="1" noEditPoints="1" noAdjustHandles="1" noChangeArrowheads="1" noChangeShapeType="1" noTextEdit="1"/>
              </p:cNvSpPr>
              <p:nvPr/>
            </p:nvSpPr>
            <p:spPr>
              <a:xfrm>
                <a:off x="7391634" y="1813831"/>
                <a:ext cx="1878933" cy="1054391"/>
              </a:xfrm>
              <a:prstGeom prst="rect">
                <a:avLst/>
              </a:prstGeom>
              <a:blipFill rotWithShape="1">
                <a:blip r:embed="rId3"/>
                <a:stretch>
                  <a:fillRect/>
                </a:stretch>
              </a:blipFill>
            </p:spPr>
            <p:txBody>
              <a:bodyPr/>
              <a:lstStyle/>
              <a:p>
                <a:r>
                  <a:rPr lang="zh-CN" altLang="en-US">
                    <a:noFill/>
                  </a:rPr>
                  <a:t> </a:t>
                </a:r>
                <a:endParaRPr lang="zh-CN" altLang="en-US">
                  <a:noFill/>
                </a:endParaRP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p:cNvSpPr txBox="1"/>
          <p:nvPr/>
        </p:nvSpPr>
        <p:spPr>
          <a:xfrm>
            <a:off x="217554" y="333373"/>
            <a:ext cx="8040273" cy="646331"/>
          </a:xfrm>
          <a:prstGeom prst="rect">
            <a:avLst/>
          </a:prstGeom>
          <a:noFill/>
        </p:spPr>
        <p:txBody>
          <a:bodyPr wrap="square" rtlCol="0">
            <a:spAutoFit/>
          </a:bodyPr>
          <a:lstStyle>
            <a:defPPr>
              <a:defRPr lang="zh-CN"/>
            </a:defPPr>
            <a:lvl1pPr>
              <a:defRPr sz="2800" b="1">
                <a:solidFill>
                  <a:srgbClr val="0070C0"/>
                </a:solidFill>
                <a:latin typeface="微软雅黑" panose="020B0503020204020204" pitchFamily="34" charset="-122"/>
                <a:ea typeface="微软雅黑" panose="020B0503020204020204" pitchFamily="34" charset="-122"/>
              </a:defRPr>
            </a:lvl1pPr>
          </a:lstStyle>
          <a:p>
            <a:r>
              <a:rPr lang="zh-TW" altLang="en-US" sz="3600" b="0" dirty="0">
                <a:cs typeface="宋体" panose="02010600030101010101" pitchFamily="2" charset="-122"/>
              </a:rPr>
              <a:t>动物实验</a:t>
            </a:r>
            <a:r>
              <a:rPr lang="en-US" altLang="zh-TW" sz="3600" b="0" dirty="0">
                <a:cs typeface="宋体" panose="02010600030101010101" pitchFamily="2" charset="-122"/>
              </a:rPr>
              <a:t>:</a:t>
            </a:r>
            <a:r>
              <a:rPr lang="zh-CN" altLang="en-US" sz="3600" b="0" dirty="0">
                <a:cs typeface="宋体" panose="02010600030101010101" pitchFamily="2" charset="-122"/>
              </a:rPr>
              <a:t> </a:t>
            </a:r>
            <a:r>
              <a:rPr lang="zh-CN" altLang="en-US" sz="3600" dirty="0">
                <a:cs typeface="宋体" panose="02010600030101010101" pitchFamily="2" charset="-122"/>
              </a:rPr>
              <a:t>白鼠肾脾动脉实验</a:t>
            </a:r>
            <a:endParaRPr lang="en-US" altLang="zh-TW" sz="3600" dirty="0">
              <a:latin typeface="黑体" panose="02010609060101010101" pitchFamily="49" charset="-122"/>
              <a:ea typeface="黑体" panose="02010609060101010101" pitchFamily="49" charset="-122"/>
            </a:endParaRPr>
          </a:p>
        </p:txBody>
      </p:sp>
      <p:pic>
        <p:nvPicPr>
          <p:cNvPr id="3" name="Picture 5"/>
          <p:cNvPicPr>
            <a:picLocks noChangeAspect="1" noChangeArrowheads="1"/>
          </p:cNvPicPr>
          <p:nvPr/>
        </p:nvPicPr>
        <p:blipFill>
          <a:blip r:embed="rId2" cstate="print"/>
          <a:srcRect/>
          <a:stretch>
            <a:fillRect/>
          </a:stretch>
        </p:blipFill>
        <p:spPr>
          <a:xfrm>
            <a:off x="552971" y="1124744"/>
            <a:ext cx="6715172" cy="5576088"/>
          </a:xfrm>
          <a:prstGeom prst="rect">
            <a:avLst/>
          </a:prstGeom>
          <a:scene3d>
            <a:camera prst="orthographicFront">
              <a:rot lat="0" lon="300000" rev="0"/>
            </a:camera>
            <a:lightRig rig="threePt" dir="t"/>
          </a:scene3d>
        </p:spPr>
      </p:pic>
      <p:pic>
        <p:nvPicPr>
          <p:cNvPr id="4" name="Picture 6" descr="p6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1763" y="2132856"/>
            <a:ext cx="3910711" cy="311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2"/>
          <p:cNvCxnSpPr/>
          <p:nvPr/>
        </p:nvCxnSpPr>
        <p:spPr>
          <a:xfrm>
            <a:off x="2039045" y="2420888"/>
            <a:ext cx="4850630" cy="0"/>
          </a:xfrm>
          <a:prstGeom prst="line">
            <a:avLst/>
          </a:prstGeom>
          <a:ln w="2540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 name="Straight Connector 2"/>
          <p:cNvCxnSpPr/>
          <p:nvPr/>
        </p:nvCxnSpPr>
        <p:spPr>
          <a:xfrm>
            <a:off x="2039045" y="4365104"/>
            <a:ext cx="4850630" cy="0"/>
          </a:xfrm>
          <a:prstGeom prst="line">
            <a:avLst/>
          </a:prstGeom>
          <a:ln w="2540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2162</Words>
  <Application>Microsoft Office PowerPoint</Application>
  <PresentationFormat>自定义</PresentationFormat>
  <Paragraphs>283</Paragraphs>
  <Slides>38</Slides>
  <Notes>15</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38</vt:i4>
      </vt:variant>
    </vt:vector>
  </HeadingPairs>
  <TitlesOfParts>
    <vt:vector size="52" baseType="lpstr">
      <vt:lpstr>PingFang SC</vt:lpstr>
      <vt:lpstr>PMingLiU</vt:lpstr>
      <vt:lpstr>STSong Regular</vt:lpstr>
      <vt:lpstr>黑体</vt:lpstr>
      <vt:lpstr>Microsoft YaHei</vt:lpstr>
      <vt:lpstr>Microsoft YaHei</vt:lpstr>
      <vt:lpstr>Arial</vt:lpstr>
      <vt:lpstr>Calibri</vt:lpstr>
      <vt:lpstr>Cambria</vt:lpstr>
      <vt:lpstr>Cambria Math</vt:lpstr>
      <vt:lpstr>Times New Roman</vt:lpstr>
      <vt:lpstr>Wingdings</vt:lpstr>
      <vt:lpstr>Office 主题​​</vt:lpstr>
      <vt:lpstr>Equation</vt:lpstr>
      <vt:lpstr>PowerPoint 演示文稿</vt:lpstr>
      <vt:lpstr>PowerPoint 演示文稿</vt:lpstr>
      <vt:lpstr>PowerPoint 演示文稿</vt:lpstr>
      <vt:lpstr>大型医疗器械的经验</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脉诊的诊断效力</vt:lpstr>
      <vt:lpstr>诊断效力</vt:lpstr>
      <vt:lpstr>心肌灌注影像 Myocardial Perfusion Imaging (MPI) </vt:lpstr>
      <vt:lpstr>男,冠心病指标</vt:lpstr>
      <vt:lpstr>各種儀器偵測心臟病的準確度</vt:lpstr>
      <vt:lpstr>PowerPoint 演示文稿</vt:lpstr>
      <vt:lpstr>脉诊仪在糖尿病检测和治疗上的运用</vt:lpstr>
      <vt:lpstr>PowerPoint 演示文稿</vt:lpstr>
      <vt:lpstr>PowerPoint 演示文稿</vt:lpstr>
      <vt:lpstr>PowerPoint 演示文稿</vt:lpstr>
      <vt:lpstr>PowerPoint 演示文稿</vt:lpstr>
      <vt:lpstr>金姆科学脉诊：中西合璧的精准预防医学</vt:lpstr>
      <vt:lpstr>专业著作</vt:lpstr>
      <vt:lpstr>PowerPoint 演示文稿</vt:lpstr>
      <vt:lpstr>PowerPoint 演示文稿</vt:lpstr>
    </vt:vector>
  </TitlesOfParts>
  <Company>http://www.deepbbs.org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深度联盟http://www.deepbbs.org</dc:creator>
  <cp:lastModifiedBy>朱 珠</cp:lastModifiedBy>
  <cp:revision>305</cp:revision>
  <dcterms:created xsi:type="dcterms:W3CDTF">2015-12-21T02:26:00Z</dcterms:created>
  <dcterms:modified xsi:type="dcterms:W3CDTF">2021-06-07T05:26:25Z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2052-10.1.0.7106</vt:lpwstr>
  </property>
</Properties>
</file>