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41.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516" r:id="rId2"/>
    <p:sldId id="488" r:id="rId3"/>
    <p:sldId id="517" r:id="rId4"/>
    <p:sldId id="518" r:id="rId5"/>
    <p:sldId id="498" r:id="rId6"/>
    <p:sldId id="519" r:id="rId7"/>
    <p:sldId id="520" r:id="rId8"/>
    <p:sldId id="507" r:id="rId9"/>
    <p:sldId id="508" r:id="rId10"/>
    <p:sldId id="511" r:id="rId11"/>
    <p:sldId id="521" r:id="rId12"/>
    <p:sldId id="272" r:id="rId13"/>
    <p:sldId id="395" r:id="rId14"/>
    <p:sldId id="452" r:id="rId15"/>
    <p:sldId id="453" r:id="rId16"/>
    <p:sldId id="456" r:id="rId17"/>
    <p:sldId id="457" r:id="rId18"/>
    <p:sldId id="470" r:id="rId19"/>
    <p:sldId id="522" r:id="rId20"/>
    <p:sldId id="256" r:id="rId21"/>
    <p:sldId id="257" r:id="rId22"/>
    <p:sldId id="266" r:id="rId23"/>
    <p:sldId id="265" r:id="rId24"/>
    <p:sldId id="259" r:id="rId25"/>
    <p:sldId id="267" r:id="rId26"/>
    <p:sldId id="260" r:id="rId27"/>
    <p:sldId id="261"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showGuides="1">
      <p:cViewPr varScale="1">
        <p:scale>
          <a:sx n="60" d="100"/>
          <a:sy n="60" d="100"/>
        </p:scale>
        <p:origin x="168"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9E59CD-19E7-49C2-BCE2-59CD59CB31F0}" type="datetimeFigureOut">
              <a:rPr lang="zh-CN" altLang="en-US" smtClean="0"/>
              <a:t>2021/6/3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82F7AC-79B8-4423-AE1C-FFFAAFDBE5CE}" type="slidenum">
              <a:rPr lang="zh-CN" altLang="en-US" smtClean="0"/>
              <a:t>‹#›</a:t>
            </a:fld>
            <a:endParaRPr lang="zh-CN" altLang="en-US"/>
          </a:p>
        </p:txBody>
      </p:sp>
    </p:spTree>
    <p:extLst>
      <p:ext uri="{BB962C8B-B14F-4D97-AF65-F5344CB8AC3E}">
        <p14:creationId xmlns:p14="http://schemas.microsoft.com/office/powerpoint/2010/main" val="3373452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D0487F-F2A0-BF4E-A3A8-222274B7CDD1}"/>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195B47CA-71E2-7541-9E81-DCAD791FC7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98E3CFC8-7212-6642-9749-F1AA62D7EC2B}"/>
              </a:ext>
            </a:extLst>
          </p:cNvPr>
          <p:cNvSpPr>
            <a:spLocks noGrp="1"/>
          </p:cNvSpPr>
          <p:nvPr>
            <p:ph type="dt" sz="half" idx="10"/>
          </p:nvPr>
        </p:nvSpPr>
        <p:spPr/>
        <p:txBody>
          <a:bodyPr/>
          <a:lstStyle/>
          <a:p>
            <a:fld id="{781DC401-9FEF-D647-92B4-59FDAA79ACD1}" type="datetimeFigureOut">
              <a:rPr kumimoji="1" lang="zh-CN" altLang="en-US" smtClean="0"/>
              <a:t>2021/6/3</a:t>
            </a:fld>
            <a:endParaRPr kumimoji="1" lang="zh-CN" altLang="en-US"/>
          </a:p>
        </p:txBody>
      </p:sp>
      <p:sp>
        <p:nvSpPr>
          <p:cNvPr id="5" name="页脚占位符 4">
            <a:extLst>
              <a:ext uri="{FF2B5EF4-FFF2-40B4-BE49-F238E27FC236}">
                <a16:creationId xmlns:a16="http://schemas.microsoft.com/office/drawing/2014/main" id="{8D51DEE1-4366-824B-B1C8-1BD2EEF6C73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1460F62F-016F-EE48-B0F6-2A5F260F0AED}"/>
              </a:ext>
            </a:extLst>
          </p:cNvPr>
          <p:cNvSpPr>
            <a:spLocks noGrp="1"/>
          </p:cNvSpPr>
          <p:nvPr>
            <p:ph type="sldNum" sz="quarter" idx="12"/>
          </p:nvPr>
        </p:nvSpPr>
        <p:spPr/>
        <p:txBody>
          <a:bodyPr/>
          <a:lstStyle/>
          <a:p>
            <a:fld id="{7A58D6BA-412C-7D43-8AC6-11AC8D7F265E}" type="slidenum">
              <a:rPr kumimoji="1" lang="zh-CN" altLang="en-US" smtClean="0"/>
              <a:t>‹#›</a:t>
            </a:fld>
            <a:endParaRPr kumimoji="1" lang="zh-CN" altLang="en-US"/>
          </a:p>
        </p:txBody>
      </p:sp>
    </p:spTree>
    <p:extLst>
      <p:ext uri="{BB962C8B-B14F-4D97-AF65-F5344CB8AC3E}">
        <p14:creationId xmlns:p14="http://schemas.microsoft.com/office/powerpoint/2010/main" val="30330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5FD4F3-7F65-C742-A540-6970D0D00E00}"/>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406DC132-8D01-BB46-91CD-2DCE2852A397}"/>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4C4B8B32-3528-FA41-9C20-CCF6E8C00A1E}"/>
              </a:ext>
            </a:extLst>
          </p:cNvPr>
          <p:cNvSpPr>
            <a:spLocks noGrp="1"/>
          </p:cNvSpPr>
          <p:nvPr>
            <p:ph type="dt" sz="half" idx="10"/>
          </p:nvPr>
        </p:nvSpPr>
        <p:spPr/>
        <p:txBody>
          <a:bodyPr/>
          <a:lstStyle/>
          <a:p>
            <a:fld id="{781DC401-9FEF-D647-92B4-59FDAA79ACD1}" type="datetimeFigureOut">
              <a:rPr kumimoji="1" lang="zh-CN" altLang="en-US" smtClean="0"/>
              <a:t>2021/6/3</a:t>
            </a:fld>
            <a:endParaRPr kumimoji="1" lang="zh-CN" altLang="en-US"/>
          </a:p>
        </p:txBody>
      </p:sp>
      <p:sp>
        <p:nvSpPr>
          <p:cNvPr id="5" name="页脚占位符 4">
            <a:extLst>
              <a:ext uri="{FF2B5EF4-FFF2-40B4-BE49-F238E27FC236}">
                <a16:creationId xmlns:a16="http://schemas.microsoft.com/office/drawing/2014/main" id="{DCDAADD3-06E1-5043-96DD-72099DDAC27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DFF24A74-6B6D-2C42-BDB5-EE09CD9ACB0A}"/>
              </a:ext>
            </a:extLst>
          </p:cNvPr>
          <p:cNvSpPr>
            <a:spLocks noGrp="1"/>
          </p:cNvSpPr>
          <p:nvPr>
            <p:ph type="sldNum" sz="quarter" idx="12"/>
          </p:nvPr>
        </p:nvSpPr>
        <p:spPr/>
        <p:txBody>
          <a:bodyPr/>
          <a:lstStyle/>
          <a:p>
            <a:fld id="{7A58D6BA-412C-7D43-8AC6-11AC8D7F265E}" type="slidenum">
              <a:rPr kumimoji="1" lang="zh-CN" altLang="en-US" smtClean="0"/>
              <a:t>‹#›</a:t>
            </a:fld>
            <a:endParaRPr kumimoji="1" lang="zh-CN" altLang="en-US"/>
          </a:p>
        </p:txBody>
      </p:sp>
    </p:spTree>
    <p:extLst>
      <p:ext uri="{BB962C8B-B14F-4D97-AF65-F5344CB8AC3E}">
        <p14:creationId xmlns:p14="http://schemas.microsoft.com/office/powerpoint/2010/main" val="192560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8F824F7-E1CA-FC4B-B14E-6372928BFF35}"/>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37F38226-4518-E24D-A107-2D6376B35D32}"/>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A9EBFEBD-EAE3-5C40-8F6B-0D2E97ACE1D1}"/>
              </a:ext>
            </a:extLst>
          </p:cNvPr>
          <p:cNvSpPr>
            <a:spLocks noGrp="1"/>
          </p:cNvSpPr>
          <p:nvPr>
            <p:ph type="dt" sz="half" idx="10"/>
          </p:nvPr>
        </p:nvSpPr>
        <p:spPr/>
        <p:txBody>
          <a:bodyPr/>
          <a:lstStyle/>
          <a:p>
            <a:fld id="{781DC401-9FEF-D647-92B4-59FDAA79ACD1}" type="datetimeFigureOut">
              <a:rPr kumimoji="1" lang="zh-CN" altLang="en-US" smtClean="0"/>
              <a:t>2021/6/3</a:t>
            </a:fld>
            <a:endParaRPr kumimoji="1" lang="zh-CN" altLang="en-US"/>
          </a:p>
        </p:txBody>
      </p:sp>
      <p:sp>
        <p:nvSpPr>
          <p:cNvPr id="5" name="页脚占位符 4">
            <a:extLst>
              <a:ext uri="{FF2B5EF4-FFF2-40B4-BE49-F238E27FC236}">
                <a16:creationId xmlns:a16="http://schemas.microsoft.com/office/drawing/2014/main" id="{21B247A5-4A5E-3C4A-8C98-03A0D6C973D8}"/>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78C239B7-CD3A-634C-8C9B-D3F97FE2F39E}"/>
              </a:ext>
            </a:extLst>
          </p:cNvPr>
          <p:cNvSpPr>
            <a:spLocks noGrp="1"/>
          </p:cNvSpPr>
          <p:nvPr>
            <p:ph type="sldNum" sz="quarter" idx="12"/>
          </p:nvPr>
        </p:nvSpPr>
        <p:spPr/>
        <p:txBody>
          <a:bodyPr/>
          <a:lstStyle/>
          <a:p>
            <a:fld id="{7A58D6BA-412C-7D43-8AC6-11AC8D7F265E}" type="slidenum">
              <a:rPr kumimoji="1" lang="zh-CN" altLang="en-US" smtClean="0"/>
              <a:t>‹#›</a:t>
            </a:fld>
            <a:endParaRPr kumimoji="1" lang="zh-CN" altLang="en-US"/>
          </a:p>
        </p:txBody>
      </p:sp>
    </p:spTree>
    <p:extLst>
      <p:ext uri="{BB962C8B-B14F-4D97-AF65-F5344CB8AC3E}">
        <p14:creationId xmlns:p14="http://schemas.microsoft.com/office/powerpoint/2010/main" val="4259510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C8923E-5DA8-E240-A237-A6FF6FDFB313}"/>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D52614EC-CF74-8F42-B3D6-6692C503F14C}"/>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0B7F0543-0370-7440-960F-FEC42B3AD00A}"/>
              </a:ext>
            </a:extLst>
          </p:cNvPr>
          <p:cNvSpPr>
            <a:spLocks noGrp="1"/>
          </p:cNvSpPr>
          <p:nvPr>
            <p:ph type="dt" sz="half" idx="10"/>
          </p:nvPr>
        </p:nvSpPr>
        <p:spPr/>
        <p:txBody>
          <a:bodyPr/>
          <a:lstStyle/>
          <a:p>
            <a:fld id="{781DC401-9FEF-D647-92B4-59FDAA79ACD1}" type="datetimeFigureOut">
              <a:rPr kumimoji="1" lang="zh-CN" altLang="en-US" smtClean="0"/>
              <a:t>2021/6/3</a:t>
            </a:fld>
            <a:endParaRPr kumimoji="1" lang="zh-CN" altLang="en-US"/>
          </a:p>
        </p:txBody>
      </p:sp>
      <p:sp>
        <p:nvSpPr>
          <p:cNvPr id="5" name="页脚占位符 4">
            <a:extLst>
              <a:ext uri="{FF2B5EF4-FFF2-40B4-BE49-F238E27FC236}">
                <a16:creationId xmlns:a16="http://schemas.microsoft.com/office/drawing/2014/main" id="{9961BBB7-7D04-9D47-93C0-96A28A75D3B6}"/>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29003EED-86B9-704F-B86A-3E34C83B178C}"/>
              </a:ext>
            </a:extLst>
          </p:cNvPr>
          <p:cNvSpPr>
            <a:spLocks noGrp="1"/>
          </p:cNvSpPr>
          <p:nvPr>
            <p:ph type="sldNum" sz="quarter" idx="12"/>
          </p:nvPr>
        </p:nvSpPr>
        <p:spPr/>
        <p:txBody>
          <a:bodyPr/>
          <a:lstStyle/>
          <a:p>
            <a:fld id="{7A58D6BA-412C-7D43-8AC6-11AC8D7F265E}" type="slidenum">
              <a:rPr kumimoji="1" lang="zh-CN" altLang="en-US" smtClean="0"/>
              <a:t>‹#›</a:t>
            </a:fld>
            <a:endParaRPr kumimoji="1" lang="zh-CN" altLang="en-US"/>
          </a:p>
        </p:txBody>
      </p:sp>
    </p:spTree>
    <p:extLst>
      <p:ext uri="{BB962C8B-B14F-4D97-AF65-F5344CB8AC3E}">
        <p14:creationId xmlns:p14="http://schemas.microsoft.com/office/powerpoint/2010/main" val="306005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549582-83F2-D34A-9FB1-3560E5BBC670}"/>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D8833459-C1E6-B348-AE51-5C18565E6B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3A1E5E03-6778-6045-B7F6-4A75633253A6}"/>
              </a:ext>
            </a:extLst>
          </p:cNvPr>
          <p:cNvSpPr>
            <a:spLocks noGrp="1"/>
          </p:cNvSpPr>
          <p:nvPr>
            <p:ph type="dt" sz="half" idx="10"/>
          </p:nvPr>
        </p:nvSpPr>
        <p:spPr/>
        <p:txBody>
          <a:bodyPr/>
          <a:lstStyle/>
          <a:p>
            <a:fld id="{781DC401-9FEF-D647-92B4-59FDAA79ACD1}" type="datetimeFigureOut">
              <a:rPr kumimoji="1" lang="zh-CN" altLang="en-US" smtClean="0"/>
              <a:t>2021/6/3</a:t>
            </a:fld>
            <a:endParaRPr kumimoji="1" lang="zh-CN" altLang="en-US"/>
          </a:p>
        </p:txBody>
      </p:sp>
      <p:sp>
        <p:nvSpPr>
          <p:cNvPr id="5" name="页脚占位符 4">
            <a:extLst>
              <a:ext uri="{FF2B5EF4-FFF2-40B4-BE49-F238E27FC236}">
                <a16:creationId xmlns:a16="http://schemas.microsoft.com/office/drawing/2014/main" id="{1B4E3389-B5B2-AF4A-910C-926FD90C3DBF}"/>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B0C91C5D-775B-7541-A96A-3A709AE5673F}"/>
              </a:ext>
            </a:extLst>
          </p:cNvPr>
          <p:cNvSpPr>
            <a:spLocks noGrp="1"/>
          </p:cNvSpPr>
          <p:nvPr>
            <p:ph type="sldNum" sz="quarter" idx="12"/>
          </p:nvPr>
        </p:nvSpPr>
        <p:spPr/>
        <p:txBody>
          <a:bodyPr/>
          <a:lstStyle/>
          <a:p>
            <a:fld id="{7A58D6BA-412C-7D43-8AC6-11AC8D7F265E}" type="slidenum">
              <a:rPr kumimoji="1" lang="zh-CN" altLang="en-US" smtClean="0"/>
              <a:t>‹#›</a:t>
            </a:fld>
            <a:endParaRPr kumimoji="1" lang="zh-CN" altLang="en-US"/>
          </a:p>
        </p:txBody>
      </p:sp>
    </p:spTree>
    <p:extLst>
      <p:ext uri="{BB962C8B-B14F-4D97-AF65-F5344CB8AC3E}">
        <p14:creationId xmlns:p14="http://schemas.microsoft.com/office/powerpoint/2010/main" val="48031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C1DBAD-4BEA-4C4C-9ECE-80EEE622B0AD}"/>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AC8E706A-21C2-7B43-8E11-22AB303699CA}"/>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B3168F7F-495B-F441-912C-EDE2B1C57B79}"/>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9597E364-0155-E643-BFFB-078205BA8388}"/>
              </a:ext>
            </a:extLst>
          </p:cNvPr>
          <p:cNvSpPr>
            <a:spLocks noGrp="1"/>
          </p:cNvSpPr>
          <p:nvPr>
            <p:ph type="dt" sz="half" idx="10"/>
          </p:nvPr>
        </p:nvSpPr>
        <p:spPr/>
        <p:txBody>
          <a:bodyPr/>
          <a:lstStyle/>
          <a:p>
            <a:fld id="{781DC401-9FEF-D647-92B4-59FDAA79ACD1}" type="datetimeFigureOut">
              <a:rPr kumimoji="1" lang="zh-CN" altLang="en-US" smtClean="0"/>
              <a:t>2021/6/3</a:t>
            </a:fld>
            <a:endParaRPr kumimoji="1" lang="zh-CN" altLang="en-US"/>
          </a:p>
        </p:txBody>
      </p:sp>
      <p:sp>
        <p:nvSpPr>
          <p:cNvPr id="6" name="页脚占位符 5">
            <a:extLst>
              <a:ext uri="{FF2B5EF4-FFF2-40B4-BE49-F238E27FC236}">
                <a16:creationId xmlns:a16="http://schemas.microsoft.com/office/drawing/2014/main" id="{216EB3F1-E3F9-424B-A598-842A74FDE1DC}"/>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B64AAFE6-1D07-A747-A735-F156C87AA6C2}"/>
              </a:ext>
            </a:extLst>
          </p:cNvPr>
          <p:cNvSpPr>
            <a:spLocks noGrp="1"/>
          </p:cNvSpPr>
          <p:nvPr>
            <p:ph type="sldNum" sz="quarter" idx="12"/>
          </p:nvPr>
        </p:nvSpPr>
        <p:spPr/>
        <p:txBody>
          <a:bodyPr/>
          <a:lstStyle/>
          <a:p>
            <a:fld id="{7A58D6BA-412C-7D43-8AC6-11AC8D7F265E}" type="slidenum">
              <a:rPr kumimoji="1" lang="zh-CN" altLang="en-US" smtClean="0"/>
              <a:t>‹#›</a:t>
            </a:fld>
            <a:endParaRPr kumimoji="1" lang="zh-CN" altLang="en-US"/>
          </a:p>
        </p:txBody>
      </p:sp>
    </p:spTree>
    <p:extLst>
      <p:ext uri="{BB962C8B-B14F-4D97-AF65-F5344CB8AC3E}">
        <p14:creationId xmlns:p14="http://schemas.microsoft.com/office/powerpoint/2010/main" val="28527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30BFAF-1027-9B46-9FDF-E660D4C25A6E}"/>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4D47B4E8-41C7-BB4C-9CFB-67EF2FABAC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FA61BDD2-60A2-3C4E-A463-236FF888DE72}"/>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5D4F0DD0-82D0-F547-9225-30AEE69B81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8B7F0C61-07EF-004B-9CCD-4CC40159D879}"/>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599C9105-DF99-204B-BAFE-CDBF0CB89AB5}"/>
              </a:ext>
            </a:extLst>
          </p:cNvPr>
          <p:cNvSpPr>
            <a:spLocks noGrp="1"/>
          </p:cNvSpPr>
          <p:nvPr>
            <p:ph type="dt" sz="half" idx="10"/>
          </p:nvPr>
        </p:nvSpPr>
        <p:spPr/>
        <p:txBody>
          <a:bodyPr/>
          <a:lstStyle/>
          <a:p>
            <a:fld id="{781DC401-9FEF-D647-92B4-59FDAA79ACD1}" type="datetimeFigureOut">
              <a:rPr kumimoji="1" lang="zh-CN" altLang="en-US" smtClean="0"/>
              <a:t>2021/6/3</a:t>
            </a:fld>
            <a:endParaRPr kumimoji="1" lang="zh-CN" altLang="en-US"/>
          </a:p>
        </p:txBody>
      </p:sp>
      <p:sp>
        <p:nvSpPr>
          <p:cNvPr id="8" name="页脚占位符 7">
            <a:extLst>
              <a:ext uri="{FF2B5EF4-FFF2-40B4-BE49-F238E27FC236}">
                <a16:creationId xmlns:a16="http://schemas.microsoft.com/office/drawing/2014/main" id="{820D5713-C5F0-B943-ABC6-A9F7CCCB8747}"/>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19D53FE9-05AA-0A43-9A44-ED7669687ADE}"/>
              </a:ext>
            </a:extLst>
          </p:cNvPr>
          <p:cNvSpPr>
            <a:spLocks noGrp="1"/>
          </p:cNvSpPr>
          <p:nvPr>
            <p:ph type="sldNum" sz="quarter" idx="12"/>
          </p:nvPr>
        </p:nvSpPr>
        <p:spPr/>
        <p:txBody>
          <a:bodyPr/>
          <a:lstStyle/>
          <a:p>
            <a:fld id="{7A58D6BA-412C-7D43-8AC6-11AC8D7F265E}" type="slidenum">
              <a:rPr kumimoji="1" lang="zh-CN" altLang="en-US" smtClean="0"/>
              <a:t>‹#›</a:t>
            </a:fld>
            <a:endParaRPr kumimoji="1" lang="zh-CN" altLang="en-US"/>
          </a:p>
        </p:txBody>
      </p:sp>
    </p:spTree>
    <p:extLst>
      <p:ext uri="{BB962C8B-B14F-4D97-AF65-F5344CB8AC3E}">
        <p14:creationId xmlns:p14="http://schemas.microsoft.com/office/powerpoint/2010/main" val="2434130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DD5637-0305-C64B-A598-48B98FE99788}"/>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225B7BC7-FCA1-3148-B6C9-F8AE5A8ABC89}"/>
              </a:ext>
            </a:extLst>
          </p:cNvPr>
          <p:cNvSpPr>
            <a:spLocks noGrp="1"/>
          </p:cNvSpPr>
          <p:nvPr>
            <p:ph type="dt" sz="half" idx="10"/>
          </p:nvPr>
        </p:nvSpPr>
        <p:spPr/>
        <p:txBody>
          <a:bodyPr/>
          <a:lstStyle/>
          <a:p>
            <a:fld id="{781DC401-9FEF-D647-92B4-59FDAA79ACD1}" type="datetimeFigureOut">
              <a:rPr kumimoji="1" lang="zh-CN" altLang="en-US" smtClean="0"/>
              <a:t>2021/6/3</a:t>
            </a:fld>
            <a:endParaRPr kumimoji="1" lang="zh-CN" altLang="en-US"/>
          </a:p>
        </p:txBody>
      </p:sp>
      <p:sp>
        <p:nvSpPr>
          <p:cNvPr id="4" name="页脚占位符 3">
            <a:extLst>
              <a:ext uri="{FF2B5EF4-FFF2-40B4-BE49-F238E27FC236}">
                <a16:creationId xmlns:a16="http://schemas.microsoft.com/office/drawing/2014/main" id="{27E8EA93-1117-324B-8F7B-3E354DC34368}"/>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A5050337-0A84-3543-A86A-4F26265796AB}"/>
              </a:ext>
            </a:extLst>
          </p:cNvPr>
          <p:cNvSpPr>
            <a:spLocks noGrp="1"/>
          </p:cNvSpPr>
          <p:nvPr>
            <p:ph type="sldNum" sz="quarter" idx="12"/>
          </p:nvPr>
        </p:nvSpPr>
        <p:spPr/>
        <p:txBody>
          <a:bodyPr/>
          <a:lstStyle/>
          <a:p>
            <a:fld id="{7A58D6BA-412C-7D43-8AC6-11AC8D7F265E}" type="slidenum">
              <a:rPr kumimoji="1" lang="zh-CN" altLang="en-US" smtClean="0"/>
              <a:t>‹#›</a:t>
            </a:fld>
            <a:endParaRPr kumimoji="1" lang="zh-CN" altLang="en-US"/>
          </a:p>
        </p:txBody>
      </p:sp>
    </p:spTree>
    <p:extLst>
      <p:ext uri="{BB962C8B-B14F-4D97-AF65-F5344CB8AC3E}">
        <p14:creationId xmlns:p14="http://schemas.microsoft.com/office/powerpoint/2010/main" val="2102721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B07E52C-93CB-274B-84C9-F71231D103DA}"/>
              </a:ext>
            </a:extLst>
          </p:cNvPr>
          <p:cNvSpPr>
            <a:spLocks noGrp="1"/>
          </p:cNvSpPr>
          <p:nvPr>
            <p:ph type="dt" sz="half" idx="10"/>
          </p:nvPr>
        </p:nvSpPr>
        <p:spPr/>
        <p:txBody>
          <a:bodyPr/>
          <a:lstStyle/>
          <a:p>
            <a:fld id="{781DC401-9FEF-D647-92B4-59FDAA79ACD1}" type="datetimeFigureOut">
              <a:rPr kumimoji="1" lang="zh-CN" altLang="en-US" smtClean="0"/>
              <a:t>2021/6/3</a:t>
            </a:fld>
            <a:endParaRPr kumimoji="1" lang="zh-CN" altLang="en-US"/>
          </a:p>
        </p:txBody>
      </p:sp>
      <p:sp>
        <p:nvSpPr>
          <p:cNvPr id="3" name="页脚占位符 2">
            <a:extLst>
              <a:ext uri="{FF2B5EF4-FFF2-40B4-BE49-F238E27FC236}">
                <a16:creationId xmlns:a16="http://schemas.microsoft.com/office/drawing/2014/main" id="{D5E6A272-68D9-8F46-B4CE-CBB135B266CA}"/>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7EE5953F-5EFE-4443-BAE2-4B63FFB74273}"/>
              </a:ext>
            </a:extLst>
          </p:cNvPr>
          <p:cNvSpPr>
            <a:spLocks noGrp="1"/>
          </p:cNvSpPr>
          <p:nvPr>
            <p:ph type="sldNum" sz="quarter" idx="12"/>
          </p:nvPr>
        </p:nvSpPr>
        <p:spPr/>
        <p:txBody>
          <a:bodyPr/>
          <a:lstStyle/>
          <a:p>
            <a:fld id="{7A58D6BA-412C-7D43-8AC6-11AC8D7F265E}" type="slidenum">
              <a:rPr kumimoji="1" lang="zh-CN" altLang="en-US" smtClean="0"/>
              <a:t>‹#›</a:t>
            </a:fld>
            <a:endParaRPr kumimoji="1" lang="zh-CN" altLang="en-US"/>
          </a:p>
        </p:txBody>
      </p:sp>
    </p:spTree>
    <p:extLst>
      <p:ext uri="{BB962C8B-B14F-4D97-AF65-F5344CB8AC3E}">
        <p14:creationId xmlns:p14="http://schemas.microsoft.com/office/powerpoint/2010/main" val="3140917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E149F1-D818-E24C-93F0-4D4954E6FE6C}"/>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E54B9A0D-E1E3-3D49-93DF-9B725CA578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636F1E48-CE47-A44A-9724-857C652B83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A5A43098-25DB-5546-B64D-0E74966DD166}"/>
              </a:ext>
            </a:extLst>
          </p:cNvPr>
          <p:cNvSpPr>
            <a:spLocks noGrp="1"/>
          </p:cNvSpPr>
          <p:nvPr>
            <p:ph type="dt" sz="half" idx="10"/>
          </p:nvPr>
        </p:nvSpPr>
        <p:spPr/>
        <p:txBody>
          <a:bodyPr/>
          <a:lstStyle/>
          <a:p>
            <a:fld id="{781DC401-9FEF-D647-92B4-59FDAA79ACD1}" type="datetimeFigureOut">
              <a:rPr kumimoji="1" lang="zh-CN" altLang="en-US" smtClean="0"/>
              <a:t>2021/6/3</a:t>
            </a:fld>
            <a:endParaRPr kumimoji="1" lang="zh-CN" altLang="en-US"/>
          </a:p>
        </p:txBody>
      </p:sp>
      <p:sp>
        <p:nvSpPr>
          <p:cNvPr id="6" name="页脚占位符 5">
            <a:extLst>
              <a:ext uri="{FF2B5EF4-FFF2-40B4-BE49-F238E27FC236}">
                <a16:creationId xmlns:a16="http://schemas.microsoft.com/office/drawing/2014/main" id="{EA318A06-D029-0A4D-A111-145A6163C3FC}"/>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44277234-6B87-284F-A3CA-0A3C802B3E69}"/>
              </a:ext>
            </a:extLst>
          </p:cNvPr>
          <p:cNvSpPr>
            <a:spLocks noGrp="1"/>
          </p:cNvSpPr>
          <p:nvPr>
            <p:ph type="sldNum" sz="quarter" idx="12"/>
          </p:nvPr>
        </p:nvSpPr>
        <p:spPr/>
        <p:txBody>
          <a:bodyPr/>
          <a:lstStyle/>
          <a:p>
            <a:fld id="{7A58D6BA-412C-7D43-8AC6-11AC8D7F265E}" type="slidenum">
              <a:rPr kumimoji="1" lang="zh-CN" altLang="en-US" smtClean="0"/>
              <a:t>‹#›</a:t>
            </a:fld>
            <a:endParaRPr kumimoji="1" lang="zh-CN" altLang="en-US"/>
          </a:p>
        </p:txBody>
      </p:sp>
    </p:spTree>
    <p:extLst>
      <p:ext uri="{BB962C8B-B14F-4D97-AF65-F5344CB8AC3E}">
        <p14:creationId xmlns:p14="http://schemas.microsoft.com/office/powerpoint/2010/main" val="4061229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3259D1-A489-CB41-81C4-3D1886F5BC77}"/>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7F6BDA7D-DA6F-6D41-9E60-DBCC9095AA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70D9128D-3CA6-2B4B-AB90-845599BC24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E1D0A0A2-7379-484D-B968-B5BF5CA5BB74}"/>
              </a:ext>
            </a:extLst>
          </p:cNvPr>
          <p:cNvSpPr>
            <a:spLocks noGrp="1"/>
          </p:cNvSpPr>
          <p:nvPr>
            <p:ph type="dt" sz="half" idx="10"/>
          </p:nvPr>
        </p:nvSpPr>
        <p:spPr/>
        <p:txBody>
          <a:bodyPr/>
          <a:lstStyle/>
          <a:p>
            <a:fld id="{781DC401-9FEF-D647-92B4-59FDAA79ACD1}" type="datetimeFigureOut">
              <a:rPr kumimoji="1" lang="zh-CN" altLang="en-US" smtClean="0"/>
              <a:t>2021/6/3</a:t>
            </a:fld>
            <a:endParaRPr kumimoji="1" lang="zh-CN" altLang="en-US"/>
          </a:p>
        </p:txBody>
      </p:sp>
      <p:sp>
        <p:nvSpPr>
          <p:cNvPr id="6" name="页脚占位符 5">
            <a:extLst>
              <a:ext uri="{FF2B5EF4-FFF2-40B4-BE49-F238E27FC236}">
                <a16:creationId xmlns:a16="http://schemas.microsoft.com/office/drawing/2014/main" id="{D3A1BF62-1F09-EC43-B442-0DAF821C995F}"/>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335D25D8-1F3C-3244-8FDB-0EACAC573EA2}"/>
              </a:ext>
            </a:extLst>
          </p:cNvPr>
          <p:cNvSpPr>
            <a:spLocks noGrp="1"/>
          </p:cNvSpPr>
          <p:nvPr>
            <p:ph type="sldNum" sz="quarter" idx="12"/>
          </p:nvPr>
        </p:nvSpPr>
        <p:spPr/>
        <p:txBody>
          <a:bodyPr/>
          <a:lstStyle/>
          <a:p>
            <a:fld id="{7A58D6BA-412C-7D43-8AC6-11AC8D7F265E}" type="slidenum">
              <a:rPr kumimoji="1" lang="zh-CN" altLang="en-US" smtClean="0"/>
              <a:t>‹#›</a:t>
            </a:fld>
            <a:endParaRPr kumimoji="1" lang="zh-CN" altLang="en-US"/>
          </a:p>
        </p:txBody>
      </p:sp>
    </p:spTree>
    <p:extLst>
      <p:ext uri="{BB962C8B-B14F-4D97-AF65-F5344CB8AC3E}">
        <p14:creationId xmlns:p14="http://schemas.microsoft.com/office/powerpoint/2010/main" val="1055838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4CD265A-B448-4346-A485-961693D68C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293E2369-47F8-4647-8B18-3454D3D254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BF9E7281-0B35-2A44-8CDF-CAA70C98EF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1DC401-9FEF-D647-92B4-59FDAA79ACD1}" type="datetimeFigureOut">
              <a:rPr kumimoji="1" lang="zh-CN" altLang="en-US" smtClean="0"/>
              <a:t>2021/6/3</a:t>
            </a:fld>
            <a:endParaRPr kumimoji="1" lang="zh-CN" altLang="en-US"/>
          </a:p>
        </p:txBody>
      </p:sp>
      <p:sp>
        <p:nvSpPr>
          <p:cNvPr id="5" name="页脚占位符 4">
            <a:extLst>
              <a:ext uri="{FF2B5EF4-FFF2-40B4-BE49-F238E27FC236}">
                <a16:creationId xmlns:a16="http://schemas.microsoft.com/office/drawing/2014/main" id="{C1C9CD97-EF70-0A4D-A0F9-D9DD18722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46DCCBBD-2EA5-1740-B0EF-FE7D15CA2C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58D6BA-412C-7D43-8AC6-11AC8D7F265E}" type="slidenum">
              <a:rPr kumimoji="1" lang="zh-CN" altLang="en-US" smtClean="0"/>
              <a:t>‹#›</a:t>
            </a:fld>
            <a:endParaRPr kumimoji="1" lang="zh-CN" altLang="en-US"/>
          </a:p>
        </p:txBody>
      </p:sp>
    </p:spTree>
    <p:extLst>
      <p:ext uri="{BB962C8B-B14F-4D97-AF65-F5344CB8AC3E}">
        <p14:creationId xmlns:p14="http://schemas.microsoft.com/office/powerpoint/2010/main" val="1761779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jinmuhealth.co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18E4582-B887-854F-B5B0-048DF2996F15}"/>
              </a:ext>
            </a:extLst>
          </p:cNvPr>
          <p:cNvSpPr>
            <a:spLocks noChangeArrowheads="1"/>
          </p:cNvSpPr>
          <p:nvPr/>
        </p:nvSpPr>
        <p:spPr bwMode="auto">
          <a:xfrm>
            <a:off x="2925910" y="2459508"/>
            <a:ext cx="6340179" cy="101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zh-CN" altLang="en-US" sz="6000" b="1"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sym typeface="Impact" pitchFamily="34" charset="0"/>
              </a:rPr>
              <a:t>商户后台管理系统</a:t>
            </a:r>
            <a:endParaRPr lang="zh-CN" altLang="en-US" sz="6000" b="1"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endParaRPr>
          </a:p>
        </p:txBody>
      </p:sp>
    </p:spTree>
    <p:extLst>
      <p:ext uri="{BB962C8B-B14F-4D97-AF65-F5344CB8AC3E}">
        <p14:creationId xmlns:p14="http://schemas.microsoft.com/office/powerpoint/2010/main" val="4754921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E3ADCEA-A419-5F4D-934F-7793D108F0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61737" y="549275"/>
            <a:ext cx="10284539" cy="4950035"/>
          </a:xfrm>
          <a:prstGeom prst="rect">
            <a:avLst/>
          </a:prstGeom>
          <a:ln>
            <a:noFill/>
          </a:ln>
          <a:effectLst>
            <a:outerShdw blurRad="292100" dist="139700" dir="2700000" algn="tl" rotWithShape="0">
              <a:srgbClr val="333333">
                <a:alpha val="65000"/>
              </a:srgbClr>
            </a:outerShdw>
          </a:effectLst>
        </p:spPr>
      </p:pic>
      <p:pic>
        <p:nvPicPr>
          <p:cNvPr id="4" name="图片 3">
            <a:extLst>
              <a:ext uri="{FF2B5EF4-FFF2-40B4-BE49-F238E27FC236}">
                <a16:creationId xmlns:a16="http://schemas.microsoft.com/office/drawing/2014/main" id="{37EB726C-4F6D-E04D-9196-FD73164114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45724" y="987551"/>
            <a:ext cx="10300552" cy="4511759"/>
          </a:xfrm>
          <a:prstGeom prst="rect">
            <a:avLst/>
          </a:prstGeom>
        </p:spPr>
      </p:pic>
      <p:sp>
        <p:nvSpPr>
          <p:cNvPr id="6" name="圆角矩形 5">
            <a:extLst>
              <a:ext uri="{FF2B5EF4-FFF2-40B4-BE49-F238E27FC236}">
                <a16:creationId xmlns:a16="http://schemas.microsoft.com/office/drawing/2014/main" id="{19DDB651-F3D7-E546-8DA4-90921B005470}"/>
              </a:ext>
            </a:extLst>
          </p:cNvPr>
          <p:cNvSpPr/>
          <p:nvPr/>
        </p:nvSpPr>
        <p:spPr>
          <a:xfrm>
            <a:off x="9281160" y="3334057"/>
            <a:ext cx="412377" cy="3418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a:extLst>
              <a:ext uri="{FF2B5EF4-FFF2-40B4-BE49-F238E27FC236}">
                <a16:creationId xmlns:a16="http://schemas.microsoft.com/office/drawing/2014/main" id="{D1DB2399-5CA4-2A47-B554-E192D606094E}"/>
              </a:ext>
            </a:extLst>
          </p:cNvPr>
          <p:cNvSpPr/>
          <p:nvPr/>
        </p:nvSpPr>
        <p:spPr>
          <a:xfrm>
            <a:off x="2532888" y="2532888"/>
            <a:ext cx="530352" cy="1207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3" name="组合 12">
            <a:extLst>
              <a:ext uri="{FF2B5EF4-FFF2-40B4-BE49-F238E27FC236}">
                <a16:creationId xmlns:a16="http://schemas.microsoft.com/office/drawing/2014/main" id="{785C9279-7256-CE4F-8D82-4F2C7CD384DB}"/>
              </a:ext>
            </a:extLst>
          </p:cNvPr>
          <p:cNvGrpSpPr/>
          <p:nvPr/>
        </p:nvGrpSpPr>
        <p:grpSpPr>
          <a:xfrm>
            <a:off x="4619556" y="715132"/>
            <a:ext cx="2952888" cy="4618319"/>
            <a:chOff x="1635759" y="699228"/>
            <a:chExt cx="2698066" cy="4219776"/>
          </a:xfrm>
        </p:grpSpPr>
        <p:pic>
          <p:nvPicPr>
            <p:cNvPr id="23" name="图片 22">
              <a:extLst>
                <a:ext uri="{FF2B5EF4-FFF2-40B4-BE49-F238E27FC236}">
                  <a16:creationId xmlns:a16="http://schemas.microsoft.com/office/drawing/2014/main" id="{10DC422D-C78B-9849-81DA-33C245E972A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35187" y="983710"/>
              <a:ext cx="1716271" cy="3650812"/>
            </a:xfrm>
            <a:prstGeom prst="rect">
              <a:avLst/>
            </a:prstGeom>
          </p:spPr>
        </p:pic>
        <p:pic>
          <p:nvPicPr>
            <p:cNvPr id="24" name="图片 23">
              <a:extLst>
                <a:ext uri="{FF2B5EF4-FFF2-40B4-BE49-F238E27FC236}">
                  <a16:creationId xmlns:a16="http://schemas.microsoft.com/office/drawing/2014/main" id="{14D2C442-F762-0B49-99EF-2DA43937B53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35759" y="699228"/>
              <a:ext cx="2698066" cy="4219776"/>
            </a:xfrm>
            <a:prstGeom prst="rect">
              <a:avLst/>
            </a:prstGeom>
          </p:spPr>
        </p:pic>
      </p:grpSp>
      <p:sp>
        <p:nvSpPr>
          <p:cNvPr id="33" name="圆角矩形 32">
            <a:extLst>
              <a:ext uri="{FF2B5EF4-FFF2-40B4-BE49-F238E27FC236}">
                <a16:creationId xmlns:a16="http://schemas.microsoft.com/office/drawing/2014/main" id="{DC6D4863-A963-5C4A-8468-4CFD88C0EA4D}"/>
              </a:ext>
            </a:extLst>
          </p:cNvPr>
          <p:cNvSpPr/>
          <p:nvPr/>
        </p:nvSpPr>
        <p:spPr>
          <a:xfrm>
            <a:off x="5236464" y="2270304"/>
            <a:ext cx="1703832" cy="2667455"/>
          </a:xfrm>
          <a:prstGeom prst="roundRect">
            <a:avLst>
              <a:gd name="adj" fmla="val 12374"/>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4" name="右箭头 33">
            <a:extLst>
              <a:ext uri="{FF2B5EF4-FFF2-40B4-BE49-F238E27FC236}">
                <a16:creationId xmlns:a16="http://schemas.microsoft.com/office/drawing/2014/main" id="{6EAE21FE-DCA1-3F4B-998F-234B2A8D7AB8}"/>
              </a:ext>
            </a:extLst>
          </p:cNvPr>
          <p:cNvSpPr/>
          <p:nvPr/>
        </p:nvSpPr>
        <p:spPr>
          <a:xfrm rot="10800000">
            <a:off x="7452360" y="3381529"/>
            <a:ext cx="1488353" cy="24688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矩形 3">
            <a:extLst>
              <a:ext uri="{FF2B5EF4-FFF2-40B4-BE49-F238E27FC236}">
                <a16:creationId xmlns:a16="http://schemas.microsoft.com/office/drawing/2014/main" id="{35E68981-7377-9444-9DE9-C69D56D37E32}"/>
              </a:ext>
            </a:extLst>
          </p:cNvPr>
          <p:cNvSpPr>
            <a:spLocks noChangeArrowheads="1"/>
          </p:cNvSpPr>
          <p:nvPr/>
        </p:nvSpPr>
        <p:spPr bwMode="auto">
          <a:xfrm>
            <a:off x="7923277" y="121742"/>
            <a:ext cx="3971642"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spcBef>
                <a:spcPct val="0"/>
              </a:spcBef>
              <a:buNone/>
            </a:pPr>
            <a:r>
              <a:rPr lang="zh-CN" altLang="en-US" sz="2000" b="1"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rPr>
              <a:t>商户后台管理系统</a:t>
            </a:r>
          </a:p>
        </p:txBody>
      </p:sp>
      <p:sp>
        <p:nvSpPr>
          <p:cNvPr id="36" name="右箭头 35">
            <a:extLst>
              <a:ext uri="{FF2B5EF4-FFF2-40B4-BE49-F238E27FC236}">
                <a16:creationId xmlns:a16="http://schemas.microsoft.com/office/drawing/2014/main" id="{66A04A2E-54F0-F04E-85E9-26AD5BBF89F5}"/>
              </a:ext>
            </a:extLst>
          </p:cNvPr>
          <p:cNvSpPr/>
          <p:nvPr/>
        </p:nvSpPr>
        <p:spPr>
          <a:xfrm rot="10800000">
            <a:off x="3964362" y="3392488"/>
            <a:ext cx="1488353" cy="24688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7" name="圆角矩形 36">
            <a:extLst>
              <a:ext uri="{FF2B5EF4-FFF2-40B4-BE49-F238E27FC236}">
                <a16:creationId xmlns:a16="http://schemas.microsoft.com/office/drawing/2014/main" id="{F86E9EC6-E6CF-CA4B-A12F-4704B5CA3C2B}"/>
              </a:ext>
            </a:extLst>
          </p:cNvPr>
          <p:cNvSpPr/>
          <p:nvPr/>
        </p:nvSpPr>
        <p:spPr>
          <a:xfrm>
            <a:off x="2020529" y="2837461"/>
            <a:ext cx="1839610" cy="1335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600" dirty="0">
                <a:solidFill>
                  <a:srgbClr val="FF0000"/>
                </a:solidFill>
              </a:rPr>
              <a:t>注意：系统最多会挑出六个最严重的诊断来推荐商品。</a:t>
            </a:r>
          </a:p>
        </p:txBody>
      </p:sp>
    </p:spTree>
    <p:extLst>
      <p:ext uri="{BB962C8B-B14F-4D97-AF65-F5344CB8AC3E}">
        <p14:creationId xmlns:p14="http://schemas.microsoft.com/office/powerpoint/2010/main" val="1234573737"/>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形用户界面, 应用程序&#10;&#10;描述已自动生成">
            <a:extLst>
              <a:ext uri="{FF2B5EF4-FFF2-40B4-BE49-F238E27FC236}">
                <a16:creationId xmlns:a16="http://schemas.microsoft.com/office/drawing/2014/main" id="{850304F3-9341-4A60-B346-3A9FC97AB978}"/>
              </a:ext>
            </a:extLst>
          </p:cNvPr>
          <p:cNvPicPr>
            <a:picLocks noChangeAspect="1"/>
          </p:cNvPicPr>
          <p:nvPr/>
        </p:nvPicPr>
        <p:blipFill>
          <a:blip r:embed="rId2"/>
          <a:stretch>
            <a:fillRect/>
          </a:stretch>
        </p:blipFill>
        <p:spPr>
          <a:xfrm>
            <a:off x="718998" y="890614"/>
            <a:ext cx="10017497" cy="5076772"/>
          </a:xfrm>
          <a:prstGeom prst="rect">
            <a:avLst/>
          </a:prstGeom>
        </p:spPr>
      </p:pic>
    </p:spTree>
    <p:extLst>
      <p:ext uri="{BB962C8B-B14F-4D97-AF65-F5344CB8AC3E}">
        <p14:creationId xmlns:p14="http://schemas.microsoft.com/office/powerpoint/2010/main" val="1685798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78D480C2-AAA9-744E-B593-C5A574B8F065}"/>
              </a:ext>
            </a:extLst>
          </p:cNvPr>
          <p:cNvSpPr>
            <a:spLocks noChangeArrowheads="1"/>
          </p:cNvSpPr>
          <p:nvPr/>
        </p:nvSpPr>
        <p:spPr bwMode="auto">
          <a:xfrm>
            <a:off x="4052021" y="2459508"/>
            <a:ext cx="4087960" cy="101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zh-CN" altLang="en-US" sz="6000" b="1"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sym typeface="Impact" pitchFamily="34" charset="0"/>
              </a:rPr>
              <a:t>慧脉药</a:t>
            </a:r>
            <a:r>
              <a:rPr lang="en-US" altLang="zh-CN" sz="6000" b="1"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sym typeface="Impact" pitchFamily="34" charset="0"/>
              </a:rPr>
              <a:t>APP</a:t>
            </a:r>
            <a:endParaRPr lang="zh-CN" altLang="en-US" sz="6000" b="1"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endParaRPr>
          </a:p>
        </p:txBody>
      </p:sp>
    </p:spTree>
    <p:extLst>
      <p:ext uri="{BB962C8B-B14F-4D97-AF65-F5344CB8AC3E}">
        <p14:creationId xmlns:p14="http://schemas.microsoft.com/office/powerpoint/2010/main" val="25718811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3">
            <a:extLst>
              <a:ext uri="{FF2B5EF4-FFF2-40B4-BE49-F238E27FC236}">
                <a16:creationId xmlns:a16="http://schemas.microsoft.com/office/drawing/2014/main" id="{BCA6218A-399B-E744-92AF-92F0876D071F}"/>
              </a:ext>
            </a:extLst>
          </p:cNvPr>
          <p:cNvSpPr>
            <a:spLocks noChangeArrowheads="1"/>
          </p:cNvSpPr>
          <p:nvPr/>
        </p:nvSpPr>
        <p:spPr bwMode="auto">
          <a:xfrm>
            <a:off x="6096000" y="899609"/>
            <a:ext cx="5356543" cy="512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spcBef>
                <a:spcPct val="0"/>
              </a:spcBef>
              <a:buNone/>
            </a:pPr>
            <a:r>
              <a:rPr lang="zh-CN" altLang="en-US"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rPr>
              <a:t>成功登陆后即可开始进行检测</a:t>
            </a:r>
            <a:endParaRPr lang="en-US" altLang="zh-CN"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endParaRPr>
          </a:p>
          <a:p>
            <a:pPr>
              <a:lnSpc>
                <a:spcPct val="150000"/>
              </a:lnSpc>
              <a:spcBef>
                <a:spcPct val="0"/>
              </a:spcBef>
              <a:buNone/>
            </a:pPr>
            <a:endParaRPr lang="en-US" altLang="zh-CN"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endParaRPr>
          </a:p>
          <a:p>
            <a:pPr>
              <a:lnSpc>
                <a:spcPct val="150000"/>
              </a:lnSpc>
              <a:spcBef>
                <a:spcPct val="0"/>
              </a:spcBef>
              <a:buNone/>
            </a:pPr>
            <a:r>
              <a:rPr lang="zh-CN" altLang="en-US"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rPr>
              <a:t>检测可分为会员检测和</a:t>
            </a:r>
            <a:r>
              <a:rPr lang="en-US" altLang="zh-CN"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rPr>
              <a:t>VIP</a:t>
            </a:r>
            <a:r>
              <a:rPr lang="zh-CN" altLang="en-US"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rPr>
              <a:t>会员检测</a:t>
            </a:r>
            <a:endParaRPr lang="en-US" altLang="zh-CN"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endParaRPr>
          </a:p>
          <a:p>
            <a:pPr>
              <a:lnSpc>
                <a:spcPct val="150000"/>
              </a:lnSpc>
              <a:spcBef>
                <a:spcPct val="0"/>
              </a:spcBef>
              <a:buNone/>
            </a:pPr>
            <a:endParaRPr lang="en-US" altLang="zh-CN"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endParaRPr>
          </a:p>
          <a:p>
            <a:pPr>
              <a:lnSpc>
                <a:spcPct val="150000"/>
              </a:lnSpc>
              <a:spcBef>
                <a:spcPct val="0"/>
              </a:spcBef>
              <a:buNone/>
            </a:pPr>
            <a:r>
              <a:rPr lang="zh-CN" altLang="en-US" sz="2000" dirty="0">
                <a:solidFill>
                  <a:srgbClr val="FF0000"/>
                </a:solidFill>
                <a:latin typeface="Source Han Sans SC Regular" panose="020B0500000000000000" pitchFamily="34" charset="-128"/>
                <a:ea typeface="Source Han Sans SC Regular" panose="020B0500000000000000" pitchFamily="34" charset="-128"/>
                <a:cs typeface="Arial" panose="020B0604020202020204" pitchFamily="34" charset="0"/>
              </a:rPr>
              <a:t>会员检测即为我们常说的散客，主要为一些单次测量的散客服务</a:t>
            </a:r>
            <a:endParaRPr lang="en-US" altLang="zh-CN" sz="2000" dirty="0">
              <a:solidFill>
                <a:srgbClr val="FF0000"/>
              </a:solidFill>
              <a:latin typeface="Source Han Sans SC Regular" panose="020B0500000000000000" pitchFamily="34" charset="-128"/>
              <a:ea typeface="Source Han Sans SC Regular" panose="020B0500000000000000" pitchFamily="34" charset="-128"/>
              <a:cs typeface="Arial" panose="020B0604020202020204" pitchFamily="34" charset="0"/>
            </a:endParaRPr>
          </a:p>
          <a:p>
            <a:pPr>
              <a:lnSpc>
                <a:spcPct val="150000"/>
              </a:lnSpc>
              <a:spcBef>
                <a:spcPct val="0"/>
              </a:spcBef>
              <a:buNone/>
            </a:pPr>
            <a:endParaRPr lang="en-US" altLang="zh-CN" sz="2000" dirty="0">
              <a:solidFill>
                <a:srgbClr val="FF0000"/>
              </a:solidFill>
              <a:latin typeface="Source Han Sans SC Regular" panose="020B0500000000000000" pitchFamily="34" charset="-128"/>
              <a:ea typeface="Source Han Sans SC Regular" panose="020B0500000000000000" pitchFamily="34" charset="-128"/>
              <a:cs typeface="Arial" panose="020B0604020202020204" pitchFamily="34" charset="0"/>
            </a:endParaRPr>
          </a:p>
          <a:p>
            <a:pPr>
              <a:lnSpc>
                <a:spcPct val="150000"/>
              </a:lnSpc>
              <a:spcBef>
                <a:spcPct val="0"/>
              </a:spcBef>
              <a:buNone/>
            </a:pPr>
            <a:r>
              <a:rPr lang="en-US" altLang="zh-CN" sz="2000" dirty="0">
                <a:solidFill>
                  <a:srgbClr val="FF0000"/>
                </a:solidFill>
                <a:latin typeface="Source Han Sans SC Regular" panose="020B0500000000000000" pitchFamily="34" charset="-128"/>
                <a:ea typeface="Source Han Sans SC Regular" panose="020B0500000000000000" pitchFamily="34" charset="-128"/>
                <a:cs typeface="Arial" panose="020B0604020202020204" pitchFamily="34" charset="0"/>
              </a:rPr>
              <a:t>VIP</a:t>
            </a:r>
            <a:r>
              <a:rPr lang="zh-CN" altLang="en-US" sz="2000" dirty="0">
                <a:solidFill>
                  <a:srgbClr val="FF0000"/>
                </a:solidFill>
                <a:latin typeface="Source Han Sans SC Regular" panose="020B0500000000000000" pitchFamily="34" charset="-128"/>
                <a:ea typeface="Source Han Sans SC Regular" panose="020B0500000000000000" pitchFamily="34" charset="-128"/>
                <a:cs typeface="Arial" panose="020B0604020202020204" pitchFamily="34" charset="0"/>
              </a:rPr>
              <a:t>会员检测即为我们常说的常客，主要为一些经常测量的</a:t>
            </a:r>
            <a:r>
              <a:rPr lang="en-US" altLang="zh-CN" sz="2000" dirty="0">
                <a:solidFill>
                  <a:srgbClr val="FF0000"/>
                </a:solidFill>
                <a:latin typeface="Source Han Sans SC Regular" panose="020B0500000000000000" pitchFamily="34" charset="-128"/>
                <a:ea typeface="Source Han Sans SC Regular" panose="020B0500000000000000" pitchFamily="34" charset="-128"/>
                <a:cs typeface="Arial" panose="020B0604020202020204" pitchFamily="34" charset="0"/>
              </a:rPr>
              <a:t>VIP</a:t>
            </a:r>
            <a:r>
              <a:rPr lang="zh-CN" altLang="en-US" sz="2000" dirty="0">
                <a:solidFill>
                  <a:srgbClr val="FF0000"/>
                </a:solidFill>
                <a:latin typeface="Source Han Sans SC Regular" panose="020B0500000000000000" pitchFamily="34" charset="-128"/>
                <a:ea typeface="Source Han Sans SC Regular" panose="020B0500000000000000" pitchFamily="34" charset="-128"/>
                <a:cs typeface="Arial" panose="020B0604020202020204" pitchFamily="34" charset="0"/>
              </a:rPr>
              <a:t>客户服务</a:t>
            </a:r>
            <a:endParaRPr lang="en-US" altLang="zh-CN" sz="2000" dirty="0">
              <a:solidFill>
                <a:srgbClr val="FF0000"/>
              </a:solidFill>
              <a:latin typeface="Source Han Sans SC Regular" panose="020B0500000000000000" pitchFamily="34" charset="-128"/>
              <a:ea typeface="Source Han Sans SC Regular" panose="020B0500000000000000" pitchFamily="34" charset="-128"/>
              <a:cs typeface="Arial" panose="020B0604020202020204" pitchFamily="34" charset="0"/>
            </a:endParaRPr>
          </a:p>
          <a:p>
            <a:pPr>
              <a:lnSpc>
                <a:spcPct val="150000"/>
              </a:lnSpc>
              <a:spcBef>
                <a:spcPct val="0"/>
              </a:spcBef>
              <a:buNone/>
            </a:pPr>
            <a:endParaRPr lang="en-US" altLang="zh-CN"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endParaRPr>
          </a:p>
          <a:p>
            <a:pPr>
              <a:lnSpc>
                <a:spcPct val="150000"/>
              </a:lnSpc>
              <a:spcBef>
                <a:spcPct val="0"/>
              </a:spcBef>
              <a:buNone/>
            </a:pPr>
            <a:r>
              <a:rPr lang="zh-CN" altLang="en-US"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rPr>
              <a:t>请根据实际情况自行选择</a:t>
            </a:r>
            <a:endParaRPr lang="en-US" altLang="zh-CN"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endParaRPr>
          </a:p>
        </p:txBody>
      </p:sp>
      <p:pic>
        <p:nvPicPr>
          <p:cNvPr id="7" name="图片 6">
            <a:extLst>
              <a:ext uri="{FF2B5EF4-FFF2-40B4-BE49-F238E27FC236}">
                <a16:creationId xmlns:a16="http://schemas.microsoft.com/office/drawing/2014/main" id="{0D7C6716-F253-4F40-80EB-3AF9C1D8198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44240" y="981388"/>
            <a:ext cx="2330922" cy="5040000"/>
          </a:xfrm>
          <a:prstGeom prst="rect">
            <a:avLst/>
          </a:prstGeom>
        </p:spPr>
      </p:pic>
      <p:sp>
        <p:nvSpPr>
          <p:cNvPr id="11" name="圆角矩形 10">
            <a:extLst>
              <a:ext uri="{FF2B5EF4-FFF2-40B4-BE49-F238E27FC236}">
                <a16:creationId xmlns:a16="http://schemas.microsoft.com/office/drawing/2014/main" id="{F1AEDDFF-3D3B-4440-BB11-61FE7DD49D8E}"/>
              </a:ext>
            </a:extLst>
          </p:cNvPr>
          <p:cNvSpPr/>
          <p:nvPr/>
        </p:nvSpPr>
        <p:spPr>
          <a:xfrm>
            <a:off x="2159230" y="1536492"/>
            <a:ext cx="1406930" cy="41222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2" name="图片 11">
            <a:extLst>
              <a:ext uri="{FF2B5EF4-FFF2-40B4-BE49-F238E27FC236}">
                <a16:creationId xmlns:a16="http://schemas.microsoft.com/office/drawing/2014/main" id="{96631503-6492-F248-BF7E-CA91601343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0991" y="597379"/>
            <a:ext cx="3715625" cy="5811238"/>
          </a:xfrm>
          <a:prstGeom prst="rect">
            <a:avLst/>
          </a:prstGeom>
        </p:spPr>
      </p:pic>
      <p:sp>
        <p:nvSpPr>
          <p:cNvPr id="8" name="矩形 3">
            <a:extLst>
              <a:ext uri="{FF2B5EF4-FFF2-40B4-BE49-F238E27FC236}">
                <a16:creationId xmlns:a16="http://schemas.microsoft.com/office/drawing/2014/main" id="{9FF728FB-5F78-8142-B1EF-3C0E650D3443}"/>
              </a:ext>
            </a:extLst>
          </p:cNvPr>
          <p:cNvSpPr>
            <a:spLocks noChangeArrowheads="1"/>
          </p:cNvSpPr>
          <p:nvPr/>
        </p:nvSpPr>
        <p:spPr bwMode="auto">
          <a:xfrm>
            <a:off x="7923277" y="121742"/>
            <a:ext cx="3971642"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spcBef>
                <a:spcPct val="0"/>
              </a:spcBef>
              <a:buNone/>
            </a:pPr>
            <a:r>
              <a:rPr lang="zh-CN" altLang="en-US" sz="2000" b="1"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rPr>
              <a:t>慧脉药</a:t>
            </a:r>
            <a:r>
              <a:rPr lang="en-US" altLang="zh-CN" sz="2000" b="1"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rPr>
              <a:t>APP-</a:t>
            </a:r>
            <a:r>
              <a:rPr lang="zh-CN" altLang="en-US" sz="2000" b="1"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rPr>
              <a:t>测量</a:t>
            </a:r>
          </a:p>
        </p:txBody>
      </p:sp>
    </p:spTree>
    <p:extLst>
      <p:ext uri="{BB962C8B-B14F-4D97-AF65-F5344CB8AC3E}">
        <p14:creationId xmlns:p14="http://schemas.microsoft.com/office/powerpoint/2010/main" val="22939934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000">
        <p159:morph option="byObject"/>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3">
            <a:extLst>
              <a:ext uri="{FF2B5EF4-FFF2-40B4-BE49-F238E27FC236}">
                <a16:creationId xmlns:a16="http://schemas.microsoft.com/office/drawing/2014/main" id="{BCA6218A-399B-E744-92AF-92F0876D071F}"/>
              </a:ext>
            </a:extLst>
          </p:cNvPr>
          <p:cNvSpPr>
            <a:spLocks noChangeArrowheads="1"/>
          </p:cNvSpPr>
          <p:nvPr/>
        </p:nvSpPr>
        <p:spPr bwMode="auto">
          <a:xfrm>
            <a:off x="6096000" y="1754928"/>
            <a:ext cx="5721540" cy="327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spcBef>
                <a:spcPct val="0"/>
              </a:spcBef>
              <a:buNone/>
            </a:pPr>
            <a:r>
              <a:rPr lang="zh-CN" altLang="en-US"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rPr>
              <a:t>检测结束后</a:t>
            </a:r>
            <a:endParaRPr lang="en-US" altLang="zh-CN"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endParaRPr>
          </a:p>
          <a:p>
            <a:pPr>
              <a:lnSpc>
                <a:spcPct val="150000"/>
              </a:lnSpc>
              <a:spcBef>
                <a:spcPct val="0"/>
              </a:spcBef>
              <a:buNone/>
            </a:pPr>
            <a:endParaRPr lang="en-US" altLang="zh-CN"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endParaRPr>
          </a:p>
          <a:p>
            <a:pPr>
              <a:lnSpc>
                <a:spcPct val="150000"/>
              </a:lnSpc>
              <a:spcBef>
                <a:spcPct val="0"/>
              </a:spcBef>
              <a:buNone/>
            </a:pPr>
            <a:r>
              <a:rPr lang="zh-CN" altLang="en-US"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rPr>
              <a:t>根据检测结果</a:t>
            </a:r>
            <a:endParaRPr lang="en-US" altLang="zh-CN"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endParaRPr>
          </a:p>
          <a:p>
            <a:pPr>
              <a:lnSpc>
                <a:spcPct val="150000"/>
              </a:lnSpc>
              <a:spcBef>
                <a:spcPct val="0"/>
              </a:spcBef>
              <a:buNone/>
            </a:pPr>
            <a:endParaRPr lang="en-US" altLang="zh-CN"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endParaRPr>
          </a:p>
          <a:p>
            <a:pPr>
              <a:lnSpc>
                <a:spcPct val="150000"/>
              </a:lnSpc>
              <a:spcBef>
                <a:spcPct val="0"/>
              </a:spcBef>
              <a:buNone/>
            </a:pPr>
            <a:r>
              <a:rPr lang="en-US" altLang="zh-CN"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rPr>
              <a:t>APP</a:t>
            </a:r>
            <a:r>
              <a:rPr lang="zh-CN" altLang="en-US" sz="2000" dirty="0">
                <a:solidFill>
                  <a:srgbClr val="FF0000"/>
                </a:solidFill>
                <a:latin typeface="Source Han Sans SC Regular" panose="020B0500000000000000" pitchFamily="34" charset="-128"/>
                <a:ea typeface="Source Han Sans SC Regular" panose="020B0500000000000000" pitchFamily="34" charset="-128"/>
                <a:cs typeface="Arial" panose="020B0604020202020204" pitchFamily="34" charset="0"/>
              </a:rPr>
              <a:t>可能</a:t>
            </a:r>
            <a:r>
              <a:rPr lang="zh-CN" altLang="en-US"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rPr>
              <a:t>会要求检测者回答几个健康问题</a:t>
            </a:r>
            <a:endParaRPr lang="en-US" altLang="zh-CN"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endParaRPr>
          </a:p>
          <a:p>
            <a:pPr>
              <a:lnSpc>
                <a:spcPct val="150000"/>
              </a:lnSpc>
              <a:spcBef>
                <a:spcPct val="0"/>
              </a:spcBef>
              <a:buNone/>
            </a:pPr>
            <a:endParaRPr lang="en-US" altLang="zh-CN"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endParaRPr>
          </a:p>
          <a:p>
            <a:pPr>
              <a:lnSpc>
                <a:spcPct val="150000"/>
              </a:lnSpc>
              <a:spcBef>
                <a:spcPct val="0"/>
              </a:spcBef>
              <a:buNone/>
            </a:pPr>
            <a:r>
              <a:rPr lang="zh-CN" altLang="en-US"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rPr>
              <a:t>请耐心如实回答</a:t>
            </a:r>
          </a:p>
        </p:txBody>
      </p:sp>
      <p:pic>
        <p:nvPicPr>
          <p:cNvPr id="3" name="图片 2">
            <a:extLst>
              <a:ext uri="{FF2B5EF4-FFF2-40B4-BE49-F238E27FC236}">
                <a16:creationId xmlns:a16="http://schemas.microsoft.com/office/drawing/2014/main" id="{329A4AE7-76E9-D643-8C0A-B59608C4985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47577" y="981388"/>
            <a:ext cx="2327586" cy="5039999"/>
          </a:xfrm>
          <a:prstGeom prst="rect">
            <a:avLst/>
          </a:prstGeom>
        </p:spPr>
      </p:pic>
      <p:sp>
        <p:nvSpPr>
          <p:cNvPr id="9" name="圆角矩形 8">
            <a:extLst>
              <a:ext uri="{FF2B5EF4-FFF2-40B4-BE49-F238E27FC236}">
                <a16:creationId xmlns:a16="http://schemas.microsoft.com/office/drawing/2014/main" id="{40BF997F-56E9-984A-9399-DAD41B0C0D11}"/>
              </a:ext>
            </a:extLst>
          </p:cNvPr>
          <p:cNvSpPr/>
          <p:nvPr/>
        </p:nvSpPr>
        <p:spPr>
          <a:xfrm>
            <a:off x="2869777" y="1247124"/>
            <a:ext cx="861964" cy="28511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圆角矩形 9">
            <a:extLst>
              <a:ext uri="{FF2B5EF4-FFF2-40B4-BE49-F238E27FC236}">
                <a16:creationId xmlns:a16="http://schemas.microsoft.com/office/drawing/2014/main" id="{582BA6C6-C9C4-7C48-9791-4F51D90091DF}"/>
              </a:ext>
            </a:extLst>
          </p:cNvPr>
          <p:cNvSpPr/>
          <p:nvPr/>
        </p:nvSpPr>
        <p:spPr>
          <a:xfrm>
            <a:off x="2329990" y="5476556"/>
            <a:ext cx="1945448" cy="32747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8" name="图片 7">
            <a:extLst>
              <a:ext uri="{FF2B5EF4-FFF2-40B4-BE49-F238E27FC236}">
                <a16:creationId xmlns:a16="http://schemas.microsoft.com/office/drawing/2014/main" id="{A1834575-B4EC-2B45-99C3-103F9441E3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0991" y="597379"/>
            <a:ext cx="3715625" cy="5811238"/>
          </a:xfrm>
          <a:prstGeom prst="rect">
            <a:avLst/>
          </a:prstGeom>
        </p:spPr>
      </p:pic>
      <p:sp>
        <p:nvSpPr>
          <p:cNvPr id="11" name="矩形 3">
            <a:extLst>
              <a:ext uri="{FF2B5EF4-FFF2-40B4-BE49-F238E27FC236}">
                <a16:creationId xmlns:a16="http://schemas.microsoft.com/office/drawing/2014/main" id="{FB71D196-6556-AD40-8B03-48502CE60F1F}"/>
              </a:ext>
            </a:extLst>
          </p:cNvPr>
          <p:cNvSpPr>
            <a:spLocks noChangeArrowheads="1"/>
          </p:cNvSpPr>
          <p:nvPr/>
        </p:nvSpPr>
        <p:spPr bwMode="auto">
          <a:xfrm>
            <a:off x="7923277" y="121742"/>
            <a:ext cx="3971642"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spcBef>
                <a:spcPct val="0"/>
              </a:spcBef>
              <a:buNone/>
            </a:pPr>
            <a:r>
              <a:rPr lang="zh-CN" altLang="en-US" sz="2000" b="1"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rPr>
              <a:t>慧脉药</a:t>
            </a:r>
            <a:r>
              <a:rPr lang="en-US" altLang="zh-CN" sz="2000" b="1"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rPr>
              <a:t>APP-</a:t>
            </a:r>
            <a:r>
              <a:rPr lang="zh-CN" altLang="en-US" sz="2000" b="1"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rPr>
              <a:t>会员测量</a:t>
            </a:r>
          </a:p>
        </p:txBody>
      </p:sp>
    </p:spTree>
    <p:extLst>
      <p:ext uri="{BB962C8B-B14F-4D97-AF65-F5344CB8AC3E}">
        <p14:creationId xmlns:p14="http://schemas.microsoft.com/office/powerpoint/2010/main" val="3082774498"/>
      </p:ext>
    </p:extLst>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3">
            <a:extLst>
              <a:ext uri="{FF2B5EF4-FFF2-40B4-BE49-F238E27FC236}">
                <a16:creationId xmlns:a16="http://schemas.microsoft.com/office/drawing/2014/main" id="{BCA6218A-399B-E744-92AF-92F0876D071F}"/>
              </a:ext>
            </a:extLst>
          </p:cNvPr>
          <p:cNvSpPr>
            <a:spLocks noChangeArrowheads="1"/>
          </p:cNvSpPr>
          <p:nvPr/>
        </p:nvSpPr>
        <p:spPr bwMode="auto">
          <a:xfrm>
            <a:off x="6804196" y="1277088"/>
            <a:ext cx="4763917" cy="4198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spcBef>
                <a:spcPct val="0"/>
              </a:spcBef>
              <a:buNone/>
            </a:pPr>
            <a:r>
              <a:rPr lang="zh-CN" altLang="en-US"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rPr>
              <a:t>检测结束并完成健康问答后</a:t>
            </a:r>
            <a:endParaRPr lang="en-US" altLang="zh-CN"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endParaRPr>
          </a:p>
          <a:p>
            <a:pPr>
              <a:lnSpc>
                <a:spcPct val="150000"/>
              </a:lnSpc>
              <a:spcBef>
                <a:spcPct val="0"/>
              </a:spcBef>
              <a:buNone/>
            </a:pPr>
            <a:endParaRPr lang="en-US" altLang="zh-CN"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endParaRPr>
          </a:p>
          <a:p>
            <a:pPr>
              <a:lnSpc>
                <a:spcPct val="150000"/>
              </a:lnSpc>
              <a:spcBef>
                <a:spcPct val="0"/>
              </a:spcBef>
              <a:buNone/>
            </a:pPr>
            <a:r>
              <a:rPr lang="zh-CN" altLang="en-US"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rPr>
              <a:t>即可获得一份健康报告</a:t>
            </a:r>
            <a:endParaRPr lang="en-US" altLang="zh-CN"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endParaRPr>
          </a:p>
          <a:p>
            <a:pPr>
              <a:lnSpc>
                <a:spcPct val="150000"/>
              </a:lnSpc>
              <a:spcBef>
                <a:spcPct val="0"/>
              </a:spcBef>
              <a:buNone/>
            </a:pPr>
            <a:endParaRPr lang="en-US" altLang="zh-CN"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endParaRPr>
          </a:p>
          <a:p>
            <a:pPr>
              <a:lnSpc>
                <a:spcPct val="150000"/>
              </a:lnSpc>
              <a:spcBef>
                <a:spcPct val="0"/>
              </a:spcBef>
              <a:buNone/>
            </a:pPr>
            <a:r>
              <a:rPr lang="zh-CN" altLang="en-US" sz="2000" dirty="0">
                <a:solidFill>
                  <a:srgbClr val="FF0000"/>
                </a:solidFill>
                <a:latin typeface="Source Han Sans SC Regular" panose="020B0500000000000000" pitchFamily="34" charset="-128"/>
                <a:ea typeface="Source Han Sans SC Regular" panose="020B0500000000000000" pitchFamily="34" charset="-128"/>
                <a:cs typeface="Arial" panose="020B0604020202020204" pitchFamily="34" charset="0"/>
              </a:rPr>
              <a:t>点击“设为常客”可将散客设置成常客</a:t>
            </a:r>
            <a:endParaRPr lang="en-US" altLang="zh-CN" sz="2000" dirty="0">
              <a:solidFill>
                <a:srgbClr val="FF0000"/>
              </a:solidFill>
              <a:latin typeface="Source Han Sans SC Regular" panose="020B0500000000000000" pitchFamily="34" charset="-128"/>
              <a:ea typeface="Source Han Sans SC Regular" panose="020B0500000000000000" pitchFamily="34" charset="-128"/>
              <a:cs typeface="Arial" panose="020B0604020202020204" pitchFamily="34" charset="0"/>
            </a:endParaRPr>
          </a:p>
          <a:p>
            <a:pPr>
              <a:lnSpc>
                <a:spcPct val="150000"/>
              </a:lnSpc>
              <a:spcBef>
                <a:spcPct val="0"/>
              </a:spcBef>
              <a:buNone/>
            </a:pPr>
            <a:endParaRPr lang="en-US" altLang="zh-CN" sz="2000" dirty="0">
              <a:solidFill>
                <a:srgbClr val="FF0000"/>
              </a:solidFill>
              <a:latin typeface="Source Han Sans SC Regular" panose="020B0500000000000000" pitchFamily="34" charset="-128"/>
              <a:ea typeface="Source Han Sans SC Regular" panose="020B0500000000000000" pitchFamily="34" charset="-128"/>
              <a:cs typeface="Arial" panose="020B0604020202020204" pitchFamily="34" charset="0"/>
            </a:endParaRPr>
          </a:p>
          <a:p>
            <a:pPr>
              <a:lnSpc>
                <a:spcPct val="150000"/>
              </a:lnSpc>
              <a:spcBef>
                <a:spcPct val="0"/>
              </a:spcBef>
              <a:buNone/>
            </a:pPr>
            <a:r>
              <a:rPr lang="zh-CN" altLang="en-US"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rPr>
              <a:t>点击红框处可添加备注</a:t>
            </a:r>
            <a:endParaRPr lang="en-US" altLang="zh-CN"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endParaRPr>
          </a:p>
          <a:p>
            <a:pPr>
              <a:lnSpc>
                <a:spcPct val="150000"/>
              </a:lnSpc>
              <a:spcBef>
                <a:spcPct val="0"/>
              </a:spcBef>
              <a:buNone/>
            </a:pPr>
            <a:endParaRPr lang="en-US" altLang="zh-CN"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endParaRPr>
          </a:p>
          <a:p>
            <a:pPr>
              <a:lnSpc>
                <a:spcPct val="150000"/>
              </a:lnSpc>
              <a:spcBef>
                <a:spcPct val="0"/>
              </a:spcBef>
              <a:buNone/>
            </a:pPr>
            <a:r>
              <a:rPr lang="zh-CN" altLang="en-US"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rPr>
              <a:t>请注意区分备注是否转发给客户查看</a:t>
            </a:r>
            <a:endParaRPr lang="en-US" altLang="zh-CN"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endParaRPr>
          </a:p>
        </p:txBody>
      </p:sp>
      <p:grpSp>
        <p:nvGrpSpPr>
          <p:cNvPr id="4" name="组合 3">
            <a:extLst>
              <a:ext uri="{FF2B5EF4-FFF2-40B4-BE49-F238E27FC236}">
                <a16:creationId xmlns:a16="http://schemas.microsoft.com/office/drawing/2014/main" id="{80B9E4BA-2D17-CA4E-A975-A65B6FFB45F5}"/>
              </a:ext>
            </a:extLst>
          </p:cNvPr>
          <p:cNvGrpSpPr/>
          <p:nvPr/>
        </p:nvGrpSpPr>
        <p:grpSpPr>
          <a:xfrm>
            <a:off x="192088" y="1319112"/>
            <a:ext cx="6722576" cy="4219776"/>
            <a:chOff x="192088" y="1319112"/>
            <a:chExt cx="6722576" cy="4219776"/>
          </a:xfrm>
        </p:grpSpPr>
        <p:grpSp>
          <p:nvGrpSpPr>
            <p:cNvPr id="8" name="组合 7">
              <a:extLst>
                <a:ext uri="{FF2B5EF4-FFF2-40B4-BE49-F238E27FC236}">
                  <a16:creationId xmlns:a16="http://schemas.microsoft.com/office/drawing/2014/main" id="{240B6C8B-8097-D141-8163-BBEE926AAC9E}"/>
                </a:ext>
              </a:extLst>
            </p:cNvPr>
            <p:cNvGrpSpPr/>
            <p:nvPr/>
          </p:nvGrpSpPr>
          <p:grpSpPr>
            <a:xfrm>
              <a:off x="2204343" y="1319112"/>
              <a:ext cx="2698066" cy="4219776"/>
              <a:chOff x="1996224" y="595612"/>
              <a:chExt cx="3715625" cy="5811238"/>
            </a:xfrm>
          </p:grpSpPr>
          <p:pic>
            <p:nvPicPr>
              <p:cNvPr id="7" name="图片 6">
                <a:extLst>
                  <a:ext uri="{FF2B5EF4-FFF2-40B4-BE49-F238E27FC236}">
                    <a16:creationId xmlns:a16="http://schemas.microsoft.com/office/drawing/2014/main" id="{26ECBD85-81F5-2B46-8F0D-725C6AD2800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93"/>
              <a:stretch/>
            </p:blipFill>
            <p:spPr>
              <a:xfrm>
                <a:off x="2684273" y="981075"/>
                <a:ext cx="2339530" cy="5040313"/>
              </a:xfrm>
              <a:prstGeom prst="rect">
                <a:avLst/>
              </a:prstGeom>
            </p:spPr>
          </p:pic>
          <p:pic>
            <p:nvPicPr>
              <p:cNvPr id="10" name="图片 9">
                <a:extLst>
                  <a:ext uri="{FF2B5EF4-FFF2-40B4-BE49-F238E27FC236}">
                    <a16:creationId xmlns:a16="http://schemas.microsoft.com/office/drawing/2014/main" id="{248D5338-722A-7A40-B5C4-FDF2131655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96224" y="595612"/>
                <a:ext cx="3715625" cy="5811238"/>
              </a:xfrm>
              <a:prstGeom prst="rect">
                <a:avLst/>
              </a:prstGeom>
            </p:spPr>
          </p:pic>
        </p:grpSp>
        <p:grpSp>
          <p:nvGrpSpPr>
            <p:cNvPr id="19" name="组合 18">
              <a:extLst>
                <a:ext uri="{FF2B5EF4-FFF2-40B4-BE49-F238E27FC236}">
                  <a16:creationId xmlns:a16="http://schemas.microsoft.com/office/drawing/2014/main" id="{04552A75-AD36-164D-A593-2A36984197D4}"/>
                </a:ext>
              </a:extLst>
            </p:cNvPr>
            <p:cNvGrpSpPr/>
            <p:nvPr/>
          </p:nvGrpSpPr>
          <p:grpSpPr>
            <a:xfrm>
              <a:off x="4216598" y="1319112"/>
              <a:ext cx="2698066" cy="4219776"/>
              <a:chOff x="1440989" y="597379"/>
              <a:chExt cx="3715625" cy="5811238"/>
            </a:xfrm>
          </p:grpSpPr>
          <p:pic>
            <p:nvPicPr>
              <p:cNvPr id="15" name="图片 14">
                <a:extLst>
                  <a:ext uri="{FF2B5EF4-FFF2-40B4-BE49-F238E27FC236}">
                    <a16:creationId xmlns:a16="http://schemas.microsoft.com/office/drawing/2014/main" id="{2260FE32-8822-094C-8E67-7FF57940454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65"/>
              <a:stretch/>
            </p:blipFill>
            <p:spPr>
              <a:xfrm>
                <a:off x="2135188" y="981075"/>
                <a:ext cx="2341487" cy="5040313"/>
              </a:xfrm>
              <a:prstGeom prst="rect">
                <a:avLst/>
              </a:prstGeom>
            </p:spPr>
          </p:pic>
          <p:pic>
            <p:nvPicPr>
              <p:cNvPr id="18" name="图片 17">
                <a:extLst>
                  <a:ext uri="{FF2B5EF4-FFF2-40B4-BE49-F238E27FC236}">
                    <a16:creationId xmlns:a16="http://schemas.microsoft.com/office/drawing/2014/main" id="{235526E3-9234-9440-9EC2-E3902F902F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0989" y="597379"/>
                <a:ext cx="3715625" cy="5811238"/>
              </a:xfrm>
              <a:prstGeom prst="rect">
                <a:avLst/>
              </a:prstGeom>
            </p:spPr>
          </p:pic>
        </p:grpSp>
        <p:grpSp>
          <p:nvGrpSpPr>
            <p:cNvPr id="2" name="组合 1">
              <a:extLst>
                <a:ext uri="{FF2B5EF4-FFF2-40B4-BE49-F238E27FC236}">
                  <a16:creationId xmlns:a16="http://schemas.microsoft.com/office/drawing/2014/main" id="{FF120646-4A43-6C41-A1F3-FF0BA38FF50F}"/>
                </a:ext>
              </a:extLst>
            </p:cNvPr>
            <p:cNvGrpSpPr/>
            <p:nvPr/>
          </p:nvGrpSpPr>
          <p:grpSpPr>
            <a:xfrm>
              <a:off x="192088" y="1319112"/>
              <a:ext cx="2698066" cy="4219776"/>
              <a:chOff x="192088" y="1319112"/>
              <a:chExt cx="2698066" cy="4219776"/>
            </a:xfrm>
          </p:grpSpPr>
          <p:pic>
            <p:nvPicPr>
              <p:cNvPr id="3" name="图片 2">
                <a:extLst>
                  <a:ext uri="{FF2B5EF4-FFF2-40B4-BE49-F238E27FC236}">
                    <a16:creationId xmlns:a16="http://schemas.microsoft.com/office/drawing/2014/main" id="{EAF2ED36-8DDA-6F4C-9654-6B95F41E232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65"/>
              <a:stretch/>
            </p:blipFill>
            <p:spPr>
              <a:xfrm>
                <a:off x="691546" y="1599012"/>
                <a:ext cx="1699151" cy="3659976"/>
              </a:xfrm>
              <a:prstGeom prst="rect">
                <a:avLst/>
              </a:prstGeom>
            </p:spPr>
          </p:pic>
          <p:pic>
            <p:nvPicPr>
              <p:cNvPr id="13" name="图片 12">
                <a:extLst>
                  <a:ext uri="{FF2B5EF4-FFF2-40B4-BE49-F238E27FC236}">
                    <a16:creationId xmlns:a16="http://schemas.microsoft.com/office/drawing/2014/main" id="{88873996-DC31-4143-98BE-C86D24D60F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088" y="1319112"/>
                <a:ext cx="2698066" cy="4219776"/>
              </a:xfrm>
              <a:prstGeom prst="rect">
                <a:avLst/>
              </a:prstGeom>
            </p:spPr>
          </p:pic>
          <p:sp>
            <p:nvSpPr>
              <p:cNvPr id="21" name="圆角矩形 20">
                <a:extLst>
                  <a:ext uri="{FF2B5EF4-FFF2-40B4-BE49-F238E27FC236}">
                    <a16:creationId xmlns:a16="http://schemas.microsoft.com/office/drawing/2014/main" id="{ADCBDD04-8C0C-B046-8367-3C4C3593D55D}"/>
                  </a:ext>
                </a:extLst>
              </p:cNvPr>
              <p:cNvSpPr/>
              <p:nvPr/>
            </p:nvSpPr>
            <p:spPr>
              <a:xfrm>
                <a:off x="1869627" y="2103777"/>
                <a:ext cx="484277" cy="21029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圆角矩形 21">
                <a:extLst>
                  <a:ext uri="{FF2B5EF4-FFF2-40B4-BE49-F238E27FC236}">
                    <a16:creationId xmlns:a16="http://schemas.microsoft.com/office/drawing/2014/main" id="{1AA368B2-4775-314C-9E9A-1FF99C0BE057}"/>
                  </a:ext>
                </a:extLst>
              </p:cNvPr>
              <p:cNvSpPr/>
              <p:nvPr/>
            </p:nvSpPr>
            <p:spPr>
              <a:xfrm>
                <a:off x="763811" y="2619768"/>
                <a:ext cx="1498115" cy="6630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sp>
        <p:nvSpPr>
          <p:cNvPr id="20" name="矩形 3">
            <a:extLst>
              <a:ext uri="{FF2B5EF4-FFF2-40B4-BE49-F238E27FC236}">
                <a16:creationId xmlns:a16="http://schemas.microsoft.com/office/drawing/2014/main" id="{0598F613-B993-5941-88C9-08B23DFA7DCD}"/>
              </a:ext>
            </a:extLst>
          </p:cNvPr>
          <p:cNvSpPr>
            <a:spLocks noChangeArrowheads="1"/>
          </p:cNvSpPr>
          <p:nvPr/>
        </p:nvSpPr>
        <p:spPr bwMode="auto">
          <a:xfrm>
            <a:off x="7923277" y="121742"/>
            <a:ext cx="3971642"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spcBef>
                <a:spcPct val="0"/>
              </a:spcBef>
              <a:buNone/>
            </a:pPr>
            <a:r>
              <a:rPr lang="zh-CN" altLang="en-US" sz="2000" b="1"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rPr>
              <a:t>慧脉药</a:t>
            </a:r>
            <a:r>
              <a:rPr lang="en-US" altLang="zh-CN" sz="2000" b="1"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rPr>
              <a:t>APP-</a:t>
            </a:r>
            <a:r>
              <a:rPr lang="zh-CN" altLang="en-US" sz="2000" b="1"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rPr>
              <a:t>会员测量</a:t>
            </a:r>
          </a:p>
        </p:txBody>
      </p:sp>
    </p:spTree>
    <p:extLst>
      <p:ext uri="{BB962C8B-B14F-4D97-AF65-F5344CB8AC3E}">
        <p14:creationId xmlns:p14="http://schemas.microsoft.com/office/powerpoint/2010/main" val="1664166476"/>
      </p:ext>
    </p:extLst>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6753C3A7-9996-3F48-9230-A6A41EBA09F5}"/>
              </a:ext>
            </a:extLst>
          </p:cNvPr>
          <p:cNvGrpSpPr/>
          <p:nvPr/>
        </p:nvGrpSpPr>
        <p:grpSpPr>
          <a:xfrm>
            <a:off x="689761" y="1143494"/>
            <a:ext cx="5272572" cy="4708666"/>
            <a:chOff x="1432478" y="595217"/>
            <a:chExt cx="6521334" cy="5823871"/>
          </a:xfrm>
        </p:grpSpPr>
        <p:grpSp>
          <p:nvGrpSpPr>
            <p:cNvPr id="9" name="组合 8">
              <a:extLst>
                <a:ext uri="{FF2B5EF4-FFF2-40B4-BE49-F238E27FC236}">
                  <a16:creationId xmlns:a16="http://schemas.microsoft.com/office/drawing/2014/main" id="{EFB5C3F8-CFF3-C443-BE00-2D84B724262C}"/>
                </a:ext>
              </a:extLst>
            </p:cNvPr>
            <p:cNvGrpSpPr/>
            <p:nvPr/>
          </p:nvGrpSpPr>
          <p:grpSpPr>
            <a:xfrm>
              <a:off x="1432478" y="595217"/>
              <a:ext cx="3723702" cy="5823871"/>
              <a:chOff x="1447362" y="595612"/>
              <a:chExt cx="3715625" cy="5811238"/>
            </a:xfrm>
          </p:grpSpPr>
          <p:pic>
            <p:nvPicPr>
              <p:cNvPr id="3" name="图片 2">
                <a:extLst>
                  <a:ext uri="{FF2B5EF4-FFF2-40B4-BE49-F238E27FC236}">
                    <a16:creationId xmlns:a16="http://schemas.microsoft.com/office/drawing/2014/main" id="{EAF2ED36-8DDA-6F4C-9654-6B95F41E232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35188" y="981075"/>
                <a:ext cx="2339975" cy="5040313"/>
              </a:xfrm>
              <a:prstGeom prst="rect">
                <a:avLst/>
              </a:prstGeom>
            </p:spPr>
          </p:pic>
          <p:pic>
            <p:nvPicPr>
              <p:cNvPr id="13" name="图片 12">
                <a:extLst>
                  <a:ext uri="{FF2B5EF4-FFF2-40B4-BE49-F238E27FC236}">
                    <a16:creationId xmlns:a16="http://schemas.microsoft.com/office/drawing/2014/main" id="{88873996-DC31-4143-98BE-C86D24D60F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7362" y="595612"/>
                <a:ext cx="3715625" cy="5811238"/>
              </a:xfrm>
              <a:prstGeom prst="rect">
                <a:avLst/>
              </a:prstGeom>
            </p:spPr>
          </p:pic>
        </p:grpSp>
        <p:grpSp>
          <p:nvGrpSpPr>
            <p:cNvPr id="5" name="组合 4">
              <a:extLst>
                <a:ext uri="{FF2B5EF4-FFF2-40B4-BE49-F238E27FC236}">
                  <a16:creationId xmlns:a16="http://schemas.microsoft.com/office/drawing/2014/main" id="{2094A49B-4FA0-3544-9CD8-96205B0E08C5}"/>
                </a:ext>
              </a:extLst>
            </p:cNvPr>
            <p:cNvGrpSpPr/>
            <p:nvPr/>
          </p:nvGrpSpPr>
          <p:grpSpPr>
            <a:xfrm>
              <a:off x="4238187" y="595217"/>
              <a:ext cx="3715625" cy="5811238"/>
              <a:chOff x="4462160" y="595456"/>
              <a:chExt cx="3715625" cy="5811238"/>
            </a:xfrm>
          </p:grpSpPr>
          <p:pic>
            <p:nvPicPr>
              <p:cNvPr id="4" name="图片 3">
                <a:extLst>
                  <a:ext uri="{FF2B5EF4-FFF2-40B4-BE49-F238E27FC236}">
                    <a16:creationId xmlns:a16="http://schemas.microsoft.com/office/drawing/2014/main" id="{945B3C3E-C540-6A47-AF20-A2807FAFC1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56180" y="981075"/>
                <a:ext cx="2327586" cy="5040000"/>
              </a:xfrm>
              <a:prstGeom prst="rect">
                <a:avLst/>
              </a:prstGeom>
            </p:spPr>
          </p:pic>
          <p:pic>
            <p:nvPicPr>
              <p:cNvPr id="26" name="图片 25">
                <a:extLst>
                  <a:ext uri="{FF2B5EF4-FFF2-40B4-BE49-F238E27FC236}">
                    <a16:creationId xmlns:a16="http://schemas.microsoft.com/office/drawing/2014/main" id="{A27B7B06-D3A1-2140-86E3-25AB998B44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62160" y="595456"/>
                <a:ext cx="3715625" cy="5811238"/>
              </a:xfrm>
              <a:prstGeom prst="rect">
                <a:avLst/>
              </a:prstGeom>
            </p:spPr>
          </p:pic>
        </p:grpSp>
      </p:grpSp>
      <p:sp>
        <p:nvSpPr>
          <p:cNvPr id="6" name="矩形 3">
            <a:extLst>
              <a:ext uri="{FF2B5EF4-FFF2-40B4-BE49-F238E27FC236}">
                <a16:creationId xmlns:a16="http://schemas.microsoft.com/office/drawing/2014/main" id="{BCA6218A-399B-E744-92AF-92F0876D071F}"/>
              </a:ext>
            </a:extLst>
          </p:cNvPr>
          <p:cNvSpPr>
            <a:spLocks noChangeArrowheads="1"/>
          </p:cNvSpPr>
          <p:nvPr/>
        </p:nvSpPr>
        <p:spPr bwMode="auto">
          <a:xfrm>
            <a:off x="6096000" y="2678258"/>
            <a:ext cx="5095175" cy="142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spcBef>
                <a:spcPct val="0"/>
              </a:spcBef>
              <a:buNone/>
            </a:pPr>
            <a:r>
              <a:rPr lang="zh-CN" altLang="en-US"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rPr>
              <a:t>点击报告右上角的转发按钮</a:t>
            </a:r>
            <a:endParaRPr lang="en-US" altLang="zh-CN"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endParaRPr>
          </a:p>
          <a:p>
            <a:pPr>
              <a:lnSpc>
                <a:spcPct val="150000"/>
              </a:lnSpc>
              <a:spcBef>
                <a:spcPct val="0"/>
              </a:spcBef>
              <a:buNone/>
            </a:pPr>
            <a:endParaRPr lang="en-US" altLang="zh-CN"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endParaRPr>
          </a:p>
          <a:p>
            <a:pPr>
              <a:lnSpc>
                <a:spcPct val="150000"/>
              </a:lnSpc>
              <a:spcBef>
                <a:spcPct val="0"/>
              </a:spcBef>
              <a:buNone/>
            </a:pPr>
            <a:r>
              <a:rPr lang="zh-CN" altLang="en-US"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rPr>
              <a:t>可将报告转发给检测者</a:t>
            </a:r>
            <a:endParaRPr lang="en-US" altLang="zh-CN"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endParaRPr>
          </a:p>
        </p:txBody>
      </p:sp>
      <p:sp>
        <p:nvSpPr>
          <p:cNvPr id="23" name="圆角矩形 22">
            <a:extLst>
              <a:ext uri="{FF2B5EF4-FFF2-40B4-BE49-F238E27FC236}">
                <a16:creationId xmlns:a16="http://schemas.microsoft.com/office/drawing/2014/main" id="{EC763F0C-4C18-B347-AF62-A7F150108315}"/>
              </a:ext>
            </a:extLst>
          </p:cNvPr>
          <p:cNvSpPr/>
          <p:nvPr/>
        </p:nvSpPr>
        <p:spPr>
          <a:xfrm>
            <a:off x="2500151" y="1589378"/>
            <a:ext cx="321070" cy="3217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矩形 3">
            <a:extLst>
              <a:ext uri="{FF2B5EF4-FFF2-40B4-BE49-F238E27FC236}">
                <a16:creationId xmlns:a16="http://schemas.microsoft.com/office/drawing/2014/main" id="{258DEB24-7710-AB41-8706-E9BC45EF4FF3}"/>
              </a:ext>
            </a:extLst>
          </p:cNvPr>
          <p:cNvSpPr>
            <a:spLocks noChangeArrowheads="1"/>
          </p:cNvSpPr>
          <p:nvPr/>
        </p:nvSpPr>
        <p:spPr bwMode="auto">
          <a:xfrm>
            <a:off x="7923277" y="121742"/>
            <a:ext cx="3971642"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spcBef>
                <a:spcPct val="0"/>
              </a:spcBef>
              <a:buNone/>
            </a:pPr>
            <a:r>
              <a:rPr lang="zh-CN" altLang="en-US" sz="2000" b="1"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rPr>
              <a:t>慧脉药</a:t>
            </a:r>
            <a:r>
              <a:rPr lang="en-US" altLang="zh-CN" sz="2000" b="1"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rPr>
              <a:t>APP-</a:t>
            </a:r>
            <a:r>
              <a:rPr lang="zh-CN" altLang="en-US" sz="2000" b="1"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rPr>
              <a:t>会员测量</a:t>
            </a:r>
          </a:p>
        </p:txBody>
      </p:sp>
    </p:spTree>
    <p:extLst>
      <p:ext uri="{BB962C8B-B14F-4D97-AF65-F5344CB8AC3E}">
        <p14:creationId xmlns:p14="http://schemas.microsoft.com/office/powerpoint/2010/main" val="517484148"/>
      </p:ext>
    </p:extLst>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B729D0E-A2BC-024C-A296-6FBEACD13D6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50440" y="981075"/>
            <a:ext cx="2324723" cy="5039999"/>
          </a:xfrm>
          <a:prstGeom prst="rect">
            <a:avLst/>
          </a:prstGeom>
        </p:spPr>
      </p:pic>
      <p:sp>
        <p:nvSpPr>
          <p:cNvPr id="13" name="矩形 3">
            <a:extLst>
              <a:ext uri="{FF2B5EF4-FFF2-40B4-BE49-F238E27FC236}">
                <a16:creationId xmlns:a16="http://schemas.microsoft.com/office/drawing/2014/main" id="{C4EC6F72-FD98-1F40-937C-D7DFFFA5DAB6}"/>
              </a:ext>
            </a:extLst>
          </p:cNvPr>
          <p:cNvSpPr>
            <a:spLocks noChangeArrowheads="1"/>
          </p:cNvSpPr>
          <p:nvPr/>
        </p:nvSpPr>
        <p:spPr bwMode="auto">
          <a:xfrm>
            <a:off x="6105144" y="1293263"/>
            <a:ext cx="5356543" cy="4198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spcBef>
                <a:spcPct val="0"/>
              </a:spcBef>
              <a:buNone/>
            </a:pPr>
            <a:r>
              <a:rPr lang="zh-CN" altLang="en-US"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rPr>
              <a:t>返回测量主页面后点击“</a:t>
            </a:r>
            <a:r>
              <a:rPr lang="en-US" altLang="zh-CN"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rPr>
              <a:t>VIP</a:t>
            </a:r>
            <a:r>
              <a:rPr lang="zh-CN" altLang="en-US"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rPr>
              <a:t>会员测量”</a:t>
            </a:r>
            <a:endParaRPr lang="en-US" altLang="zh-CN"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endParaRPr>
          </a:p>
          <a:p>
            <a:pPr>
              <a:lnSpc>
                <a:spcPct val="150000"/>
              </a:lnSpc>
              <a:spcBef>
                <a:spcPct val="0"/>
              </a:spcBef>
              <a:buNone/>
            </a:pPr>
            <a:endParaRPr lang="en-US" altLang="zh-CN"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endParaRPr>
          </a:p>
          <a:p>
            <a:pPr>
              <a:lnSpc>
                <a:spcPct val="150000"/>
              </a:lnSpc>
              <a:spcBef>
                <a:spcPct val="0"/>
              </a:spcBef>
              <a:buNone/>
            </a:pPr>
            <a:r>
              <a:rPr lang="zh-CN" altLang="en-US"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rPr>
              <a:t>进入常客测量页面</a:t>
            </a:r>
            <a:endParaRPr lang="en-US" altLang="zh-CN"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endParaRPr>
          </a:p>
          <a:p>
            <a:pPr>
              <a:lnSpc>
                <a:spcPct val="150000"/>
              </a:lnSpc>
              <a:spcBef>
                <a:spcPct val="0"/>
              </a:spcBef>
              <a:buNone/>
            </a:pPr>
            <a:endParaRPr lang="en-US" altLang="zh-CN"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endParaRPr>
          </a:p>
          <a:p>
            <a:pPr>
              <a:lnSpc>
                <a:spcPct val="150000"/>
              </a:lnSpc>
              <a:spcBef>
                <a:spcPct val="0"/>
              </a:spcBef>
              <a:buNone/>
            </a:pPr>
            <a:r>
              <a:rPr lang="zh-CN" altLang="en-US" sz="2000" dirty="0">
                <a:solidFill>
                  <a:srgbClr val="FF0000"/>
                </a:solidFill>
                <a:latin typeface="Source Han Sans SC Regular" panose="020B0500000000000000" pitchFamily="34" charset="-128"/>
                <a:ea typeface="Source Han Sans SC Regular" panose="020B0500000000000000" pitchFamily="34" charset="-128"/>
                <a:cs typeface="Arial" panose="020B0604020202020204" pitchFamily="34" charset="0"/>
              </a:rPr>
              <a:t>注意：</a:t>
            </a:r>
            <a:endParaRPr lang="en-US" altLang="zh-CN" sz="2000" dirty="0">
              <a:solidFill>
                <a:srgbClr val="FF0000"/>
              </a:solidFill>
              <a:latin typeface="Source Han Sans SC Regular" panose="020B0500000000000000" pitchFamily="34" charset="-128"/>
              <a:ea typeface="Source Han Sans SC Regular" panose="020B0500000000000000" pitchFamily="34" charset="-128"/>
              <a:cs typeface="Arial" panose="020B0604020202020204" pitchFamily="34" charset="0"/>
            </a:endParaRPr>
          </a:p>
          <a:p>
            <a:pPr>
              <a:lnSpc>
                <a:spcPct val="150000"/>
              </a:lnSpc>
              <a:spcBef>
                <a:spcPct val="0"/>
              </a:spcBef>
              <a:buNone/>
            </a:pPr>
            <a:endParaRPr lang="en-US" altLang="zh-CN" sz="2000" dirty="0">
              <a:solidFill>
                <a:srgbClr val="FF0000"/>
              </a:solidFill>
              <a:latin typeface="Source Han Sans SC Regular" panose="020B0500000000000000" pitchFamily="34" charset="-128"/>
              <a:ea typeface="Source Han Sans SC Regular" panose="020B0500000000000000" pitchFamily="34" charset="-128"/>
              <a:cs typeface="Arial" panose="020B0604020202020204" pitchFamily="34" charset="0"/>
            </a:endParaRPr>
          </a:p>
          <a:p>
            <a:pPr>
              <a:lnSpc>
                <a:spcPct val="150000"/>
              </a:lnSpc>
              <a:spcBef>
                <a:spcPct val="0"/>
              </a:spcBef>
              <a:buNone/>
            </a:pPr>
            <a:r>
              <a:rPr lang="en-US" altLang="zh-CN" sz="2000" dirty="0">
                <a:solidFill>
                  <a:srgbClr val="FF0000"/>
                </a:solidFill>
                <a:latin typeface="Source Han Sans SC Regular" panose="020B0500000000000000" pitchFamily="34" charset="-128"/>
                <a:ea typeface="Source Han Sans SC Regular" panose="020B0500000000000000" pitchFamily="34" charset="-128"/>
                <a:cs typeface="Arial" panose="020B0604020202020204" pitchFamily="34" charset="0"/>
              </a:rPr>
              <a:t> VIP</a:t>
            </a:r>
            <a:r>
              <a:rPr lang="zh-CN" altLang="en-US" sz="2000" dirty="0">
                <a:solidFill>
                  <a:srgbClr val="FF0000"/>
                </a:solidFill>
                <a:latin typeface="Source Han Sans SC Regular" panose="020B0500000000000000" pitchFamily="34" charset="-128"/>
                <a:ea typeface="Source Han Sans SC Regular" panose="020B0500000000000000" pitchFamily="34" charset="-128"/>
                <a:cs typeface="Arial" panose="020B0604020202020204" pitchFamily="34" charset="0"/>
              </a:rPr>
              <a:t>会员测量需要创建档案，主要为一些经常测量的</a:t>
            </a:r>
            <a:r>
              <a:rPr lang="en-US" altLang="zh-CN" sz="2000" dirty="0">
                <a:solidFill>
                  <a:srgbClr val="FF0000"/>
                </a:solidFill>
                <a:latin typeface="Source Han Sans SC Regular" panose="020B0500000000000000" pitchFamily="34" charset="-128"/>
                <a:ea typeface="Source Han Sans SC Regular" panose="020B0500000000000000" pitchFamily="34" charset="-128"/>
                <a:cs typeface="Arial" panose="020B0604020202020204" pitchFamily="34" charset="0"/>
              </a:rPr>
              <a:t>VIP</a:t>
            </a:r>
            <a:r>
              <a:rPr lang="zh-CN" altLang="en-US" sz="2000" dirty="0">
                <a:solidFill>
                  <a:srgbClr val="FF0000"/>
                </a:solidFill>
                <a:latin typeface="Source Han Sans SC Regular" panose="020B0500000000000000" pitchFamily="34" charset="-128"/>
                <a:ea typeface="Source Han Sans SC Regular" panose="020B0500000000000000" pitchFamily="34" charset="-128"/>
                <a:cs typeface="Arial" panose="020B0604020202020204" pitchFamily="34" charset="0"/>
              </a:rPr>
              <a:t>会员服务，需要添加</a:t>
            </a:r>
            <a:r>
              <a:rPr lang="en-US" altLang="zh-CN" sz="2000" dirty="0">
                <a:solidFill>
                  <a:srgbClr val="FF0000"/>
                </a:solidFill>
                <a:latin typeface="Source Han Sans SC Regular" panose="020B0500000000000000" pitchFamily="34" charset="-128"/>
                <a:ea typeface="Source Han Sans SC Regular" panose="020B0500000000000000" pitchFamily="34" charset="-128"/>
                <a:cs typeface="Arial" panose="020B0604020202020204" pitchFamily="34" charset="0"/>
              </a:rPr>
              <a:t>VIP</a:t>
            </a:r>
            <a:r>
              <a:rPr lang="zh-CN" altLang="en-US" sz="2000" dirty="0">
                <a:solidFill>
                  <a:srgbClr val="FF0000"/>
                </a:solidFill>
                <a:latin typeface="Source Han Sans SC Regular" panose="020B0500000000000000" pitchFamily="34" charset="-128"/>
                <a:ea typeface="Source Han Sans SC Regular" panose="020B0500000000000000" pitchFamily="34" charset="-128"/>
                <a:cs typeface="Arial" panose="020B0604020202020204" pitchFamily="34" charset="0"/>
              </a:rPr>
              <a:t>会员编辑客户信息，</a:t>
            </a:r>
            <a:r>
              <a:rPr lang="en-US" altLang="zh-CN" sz="2000" dirty="0">
                <a:solidFill>
                  <a:srgbClr val="FF0000"/>
                </a:solidFill>
                <a:latin typeface="Source Han Sans SC Regular" panose="020B0500000000000000" pitchFamily="34" charset="-128"/>
                <a:ea typeface="Source Han Sans SC Regular" panose="020B0500000000000000" pitchFamily="34" charset="-128"/>
                <a:cs typeface="Arial" panose="020B0604020202020204" pitchFamily="34" charset="0"/>
              </a:rPr>
              <a:t>VIP</a:t>
            </a:r>
            <a:r>
              <a:rPr lang="zh-CN" altLang="en-US" sz="2000" dirty="0">
                <a:solidFill>
                  <a:srgbClr val="FF0000"/>
                </a:solidFill>
                <a:latin typeface="Source Han Sans SC Regular" panose="020B0500000000000000" pitchFamily="34" charset="-128"/>
                <a:ea typeface="Source Han Sans SC Regular" panose="020B0500000000000000" pitchFamily="34" charset="-128"/>
                <a:cs typeface="Arial" panose="020B0604020202020204" pitchFamily="34" charset="0"/>
              </a:rPr>
              <a:t>会员数量上限为</a:t>
            </a:r>
            <a:r>
              <a:rPr lang="en-US" altLang="zh-CN" sz="2000" dirty="0">
                <a:solidFill>
                  <a:srgbClr val="FF0000"/>
                </a:solidFill>
                <a:latin typeface="Source Han Sans SC Regular" panose="020B0500000000000000" pitchFamily="34" charset="-128"/>
                <a:ea typeface="Source Han Sans SC Regular" panose="020B0500000000000000" pitchFamily="34" charset="-128"/>
                <a:cs typeface="Arial" panose="020B0604020202020204" pitchFamily="34" charset="0"/>
              </a:rPr>
              <a:t>1000</a:t>
            </a:r>
            <a:r>
              <a:rPr lang="zh-CN" altLang="en-US" sz="2000" dirty="0">
                <a:solidFill>
                  <a:srgbClr val="FF0000"/>
                </a:solidFill>
                <a:latin typeface="Source Han Sans SC Regular" panose="020B0500000000000000" pitchFamily="34" charset="-128"/>
                <a:ea typeface="Source Han Sans SC Regular" panose="020B0500000000000000" pitchFamily="34" charset="-128"/>
                <a:cs typeface="Arial" panose="020B0604020202020204" pitchFamily="34" charset="0"/>
              </a:rPr>
              <a:t>个。</a:t>
            </a:r>
          </a:p>
        </p:txBody>
      </p:sp>
      <p:sp>
        <p:nvSpPr>
          <p:cNvPr id="14" name="圆角矩形 13">
            <a:extLst>
              <a:ext uri="{FF2B5EF4-FFF2-40B4-BE49-F238E27FC236}">
                <a16:creationId xmlns:a16="http://schemas.microsoft.com/office/drawing/2014/main" id="{FC081496-4F5B-514F-BBE1-456793A563B6}"/>
              </a:ext>
            </a:extLst>
          </p:cNvPr>
          <p:cNvSpPr/>
          <p:nvPr/>
        </p:nvSpPr>
        <p:spPr>
          <a:xfrm>
            <a:off x="2719299" y="1536492"/>
            <a:ext cx="901725" cy="41222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1" name="图片 10">
            <a:extLst>
              <a:ext uri="{FF2B5EF4-FFF2-40B4-BE49-F238E27FC236}">
                <a16:creationId xmlns:a16="http://schemas.microsoft.com/office/drawing/2014/main" id="{533474FB-00A4-D848-9652-80EAEB04DF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0991" y="597379"/>
            <a:ext cx="3715625" cy="5811238"/>
          </a:xfrm>
          <a:prstGeom prst="rect">
            <a:avLst/>
          </a:prstGeom>
        </p:spPr>
      </p:pic>
      <p:sp>
        <p:nvSpPr>
          <p:cNvPr id="7" name="矩形 3">
            <a:extLst>
              <a:ext uri="{FF2B5EF4-FFF2-40B4-BE49-F238E27FC236}">
                <a16:creationId xmlns:a16="http://schemas.microsoft.com/office/drawing/2014/main" id="{F2F0290A-1DAB-C64B-A897-B5624E0244B6}"/>
              </a:ext>
            </a:extLst>
          </p:cNvPr>
          <p:cNvSpPr>
            <a:spLocks noChangeArrowheads="1"/>
          </p:cNvSpPr>
          <p:nvPr/>
        </p:nvSpPr>
        <p:spPr bwMode="auto">
          <a:xfrm>
            <a:off x="7923277" y="121742"/>
            <a:ext cx="3971642"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spcBef>
                <a:spcPct val="0"/>
              </a:spcBef>
              <a:buNone/>
            </a:pPr>
            <a:r>
              <a:rPr lang="zh-CN" altLang="en-US" sz="2000" b="1"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rPr>
              <a:t>慧脉药</a:t>
            </a:r>
            <a:r>
              <a:rPr lang="en-US" altLang="zh-CN" sz="2000" b="1"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rPr>
              <a:t>APP-VIP</a:t>
            </a:r>
            <a:r>
              <a:rPr lang="zh-CN" altLang="en-US" sz="2000" b="1"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rPr>
              <a:t>会员测量</a:t>
            </a:r>
          </a:p>
        </p:txBody>
      </p:sp>
    </p:spTree>
    <p:extLst>
      <p:ext uri="{BB962C8B-B14F-4D97-AF65-F5344CB8AC3E}">
        <p14:creationId xmlns:p14="http://schemas.microsoft.com/office/powerpoint/2010/main" val="856906637"/>
      </p:ext>
    </p:extLst>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a:extLst>
              <a:ext uri="{FF2B5EF4-FFF2-40B4-BE49-F238E27FC236}">
                <a16:creationId xmlns:a16="http://schemas.microsoft.com/office/drawing/2014/main" id="{255A2F7D-09FA-984B-AFAF-91E17D62FBE2}"/>
              </a:ext>
            </a:extLst>
          </p:cNvPr>
          <p:cNvGrpSpPr/>
          <p:nvPr/>
        </p:nvGrpSpPr>
        <p:grpSpPr>
          <a:xfrm>
            <a:off x="406809" y="574260"/>
            <a:ext cx="6248540" cy="5732353"/>
            <a:chOff x="-74682" y="855797"/>
            <a:chExt cx="6248540" cy="5732353"/>
          </a:xfrm>
        </p:grpSpPr>
        <p:grpSp>
          <p:nvGrpSpPr>
            <p:cNvPr id="8" name="组合 7">
              <a:extLst>
                <a:ext uri="{FF2B5EF4-FFF2-40B4-BE49-F238E27FC236}">
                  <a16:creationId xmlns:a16="http://schemas.microsoft.com/office/drawing/2014/main" id="{240B6C8B-8097-D141-8163-BBEE926AAC9E}"/>
                </a:ext>
              </a:extLst>
            </p:cNvPr>
            <p:cNvGrpSpPr/>
            <p:nvPr/>
          </p:nvGrpSpPr>
          <p:grpSpPr>
            <a:xfrm>
              <a:off x="2837147" y="855797"/>
              <a:ext cx="1854125" cy="2899853"/>
              <a:chOff x="1996224" y="595612"/>
              <a:chExt cx="3715625" cy="5811238"/>
            </a:xfrm>
          </p:grpSpPr>
          <p:pic>
            <p:nvPicPr>
              <p:cNvPr id="7" name="图片 6">
                <a:extLst>
                  <a:ext uri="{FF2B5EF4-FFF2-40B4-BE49-F238E27FC236}">
                    <a16:creationId xmlns:a16="http://schemas.microsoft.com/office/drawing/2014/main" id="{26ECBD85-81F5-2B46-8F0D-725C6AD2800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93"/>
              <a:stretch/>
            </p:blipFill>
            <p:spPr>
              <a:xfrm>
                <a:off x="2684273" y="981075"/>
                <a:ext cx="2339530" cy="5040313"/>
              </a:xfrm>
              <a:prstGeom prst="rect">
                <a:avLst/>
              </a:prstGeom>
            </p:spPr>
          </p:pic>
          <p:pic>
            <p:nvPicPr>
              <p:cNvPr id="10" name="图片 9">
                <a:extLst>
                  <a:ext uri="{FF2B5EF4-FFF2-40B4-BE49-F238E27FC236}">
                    <a16:creationId xmlns:a16="http://schemas.microsoft.com/office/drawing/2014/main" id="{248D5338-722A-7A40-B5C4-FDF2131655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96224" y="595612"/>
                <a:ext cx="3715625" cy="5811238"/>
              </a:xfrm>
              <a:prstGeom prst="rect">
                <a:avLst/>
              </a:prstGeom>
            </p:spPr>
          </p:pic>
        </p:grpSp>
        <p:grpSp>
          <p:nvGrpSpPr>
            <p:cNvPr id="33" name="组合 32">
              <a:extLst>
                <a:ext uri="{FF2B5EF4-FFF2-40B4-BE49-F238E27FC236}">
                  <a16:creationId xmlns:a16="http://schemas.microsoft.com/office/drawing/2014/main" id="{24D45DC2-2E61-B643-9E17-30B71EF0A437}"/>
                </a:ext>
              </a:extLst>
            </p:cNvPr>
            <p:cNvGrpSpPr/>
            <p:nvPr/>
          </p:nvGrpSpPr>
          <p:grpSpPr>
            <a:xfrm>
              <a:off x="-74682" y="856332"/>
              <a:ext cx="1854125" cy="2899853"/>
              <a:chOff x="9410696" y="-163384"/>
              <a:chExt cx="2698066" cy="4219776"/>
            </a:xfrm>
          </p:grpSpPr>
          <p:pic>
            <p:nvPicPr>
              <p:cNvPr id="15" name="图片 14">
                <a:extLst>
                  <a:ext uri="{FF2B5EF4-FFF2-40B4-BE49-F238E27FC236}">
                    <a16:creationId xmlns:a16="http://schemas.microsoft.com/office/drawing/2014/main" id="{2260FE32-8822-094C-8E67-7FF57940454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36" r="-264"/>
              <a:stretch/>
            </p:blipFill>
            <p:spPr>
              <a:xfrm>
                <a:off x="9909605" y="107372"/>
                <a:ext cx="1700249" cy="3659976"/>
              </a:xfrm>
              <a:prstGeom prst="rect">
                <a:avLst/>
              </a:prstGeom>
            </p:spPr>
          </p:pic>
          <p:pic>
            <p:nvPicPr>
              <p:cNvPr id="18" name="图片 17">
                <a:extLst>
                  <a:ext uri="{FF2B5EF4-FFF2-40B4-BE49-F238E27FC236}">
                    <a16:creationId xmlns:a16="http://schemas.microsoft.com/office/drawing/2014/main" id="{235526E3-9234-9440-9EC2-E3902F902F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10696" y="-163384"/>
                <a:ext cx="2698066" cy="4219776"/>
              </a:xfrm>
              <a:prstGeom prst="rect">
                <a:avLst/>
              </a:prstGeom>
            </p:spPr>
          </p:pic>
        </p:grpSp>
        <p:grpSp>
          <p:nvGrpSpPr>
            <p:cNvPr id="20" name="组合 19">
              <a:extLst>
                <a:ext uri="{FF2B5EF4-FFF2-40B4-BE49-F238E27FC236}">
                  <a16:creationId xmlns:a16="http://schemas.microsoft.com/office/drawing/2014/main" id="{79C6FA9F-E431-5A44-ACCA-CAF96FC10058}"/>
                </a:ext>
              </a:extLst>
            </p:cNvPr>
            <p:cNvGrpSpPr/>
            <p:nvPr/>
          </p:nvGrpSpPr>
          <p:grpSpPr>
            <a:xfrm>
              <a:off x="1371461" y="3688297"/>
              <a:ext cx="1854125" cy="2899853"/>
              <a:chOff x="1633384" y="701175"/>
              <a:chExt cx="2698066" cy="4219776"/>
            </a:xfrm>
          </p:grpSpPr>
          <p:pic>
            <p:nvPicPr>
              <p:cNvPr id="4" name="图片 3">
                <a:extLst>
                  <a:ext uri="{FF2B5EF4-FFF2-40B4-BE49-F238E27FC236}">
                    <a16:creationId xmlns:a16="http://schemas.microsoft.com/office/drawing/2014/main" id="{BC044A66-8DEA-A642-8436-31DD3B11122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48273" y="990219"/>
                <a:ext cx="1716271" cy="3659976"/>
              </a:xfrm>
              <a:prstGeom prst="rect">
                <a:avLst/>
              </a:prstGeom>
            </p:spPr>
          </p:pic>
          <p:pic>
            <p:nvPicPr>
              <p:cNvPr id="26" name="图片 25">
                <a:extLst>
                  <a:ext uri="{FF2B5EF4-FFF2-40B4-BE49-F238E27FC236}">
                    <a16:creationId xmlns:a16="http://schemas.microsoft.com/office/drawing/2014/main" id="{B6B3EB7B-FB61-9146-8906-60E55710BC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33384" y="701175"/>
                <a:ext cx="2698066" cy="4219776"/>
              </a:xfrm>
              <a:prstGeom prst="rect">
                <a:avLst/>
              </a:prstGeom>
            </p:spPr>
          </p:pic>
        </p:grpSp>
        <p:grpSp>
          <p:nvGrpSpPr>
            <p:cNvPr id="17" name="组合 16">
              <a:extLst>
                <a:ext uri="{FF2B5EF4-FFF2-40B4-BE49-F238E27FC236}">
                  <a16:creationId xmlns:a16="http://schemas.microsoft.com/office/drawing/2014/main" id="{3469E91A-4E74-C34A-BB49-F2BA577CF4A7}"/>
                </a:ext>
              </a:extLst>
            </p:cNvPr>
            <p:cNvGrpSpPr/>
            <p:nvPr/>
          </p:nvGrpSpPr>
          <p:grpSpPr>
            <a:xfrm>
              <a:off x="1371462" y="856332"/>
              <a:ext cx="1854125" cy="2899853"/>
              <a:chOff x="1637169" y="701165"/>
              <a:chExt cx="2698066" cy="4219776"/>
            </a:xfrm>
          </p:grpSpPr>
          <p:pic>
            <p:nvPicPr>
              <p:cNvPr id="11" name="图片 10">
                <a:extLst>
                  <a:ext uri="{FF2B5EF4-FFF2-40B4-BE49-F238E27FC236}">
                    <a16:creationId xmlns:a16="http://schemas.microsoft.com/office/drawing/2014/main" id="{0569EA54-743E-244A-A7A3-8538E9CDAA0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148187" y="981075"/>
                <a:ext cx="1722288" cy="3659956"/>
              </a:xfrm>
              <a:prstGeom prst="rect">
                <a:avLst/>
              </a:prstGeom>
            </p:spPr>
          </p:pic>
          <p:pic>
            <p:nvPicPr>
              <p:cNvPr id="27" name="图片 26">
                <a:extLst>
                  <a:ext uri="{FF2B5EF4-FFF2-40B4-BE49-F238E27FC236}">
                    <a16:creationId xmlns:a16="http://schemas.microsoft.com/office/drawing/2014/main" id="{125708B3-8E10-774B-B379-9CAE2201F6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37169" y="701165"/>
                <a:ext cx="2698066" cy="4219776"/>
              </a:xfrm>
              <a:prstGeom prst="rect">
                <a:avLst/>
              </a:prstGeom>
            </p:spPr>
          </p:pic>
        </p:grpSp>
        <p:grpSp>
          <p:nvGrpSpPr>
            <p:cNvPr id="34" name="组合 33">
              <a:extLst>
                <a:ext uri="{FF2B5EF4-FFF2-40B4-BE49-F238E27FC236}">
                  <a16:creationId xmlns:a16="http://schemas.microsoft.com/office/drawing/2014/main" id="{F65E0AAB-3D58-8543-909D-C335DAF7B3D4}"/>
                </a:ext>
              </a:extLst>
            </p:cNvPr>
            <p:cNvGrpSpPr/>
            <p:nvPr/>
          </p:nvGrpSpPr>
          <p:grpSpPr>
            <a:xfrm>
              <a:off x="4310589" y="858976"/>
              <a:ext cx="1854125" cy="2899853"/>
              <a:chOff x="1635759" y="699228"/>
              <a:chExt cx="2698066" cy="4219776"/>
            </a:xfrm>
          </p:grpSpPr>
          <p:pic>
            <p:nvPicPr>
              <p:cNvPr id="16" name="图片 15">
                <a:extLst>
                  <a:ext uri="{FF2B5EF4-FFF2-40B4-BE49-F238E27FC236}">
                    <a16:creationId xmlns:a16="http://schemas.microsoft.com/office/drawing/2014/main" id="{0548B58E-68D9-2A4A-910E-B8B21AD4D1B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135187" y="983710"/>
                <a:ext cx="1716271" cy="3650812"/>
              </a:xfrm>
              <a:prstGeom prst="rect">
                <a:avLst/>
              </a:prstGeom>
            </p:spPr>
          </p:pic>
          <p:pic>
            <p:nvPicPr>
              <p:cNvPr id="28" name="图片 27">
                <a:extLst>
                  <a:ext uri="{FF2B5EF4-FFF2-40B4-BE49-F238E27FC236}">
                    <a16:creationId xmlns:a16="http://schemas.microsoft.com/office/drawing/2014/main" id="{4A511D74-851C-8D4C-AC79-839B8F7C35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35759" y="699228"/>
                <a:ext cx="2698066" cy="4219776"/>
              </a:xfrm>
              <a:prstGeom prst="rect">
                <a:avLst/>
              </a:prstGeom>
            </p:spPr>
          </p:pic>
        </p:grpSp>
        <p:grpSp>
          <p:nvGrpSpPr>
            <p:cNvPr id="32" name="组合 31">
              <a:extLst>
                <a:ext uri="{FF2B5EF4-FFF2-40B4-BE49-F238E27FC236}">
                  <a16:creationId xmlns:a16="http://schemas.microsoft.com/office/drawing/2014/main" id="{5928939B-AB19-1C4D-BDDE-FBA919A61D8D}"/>
                </a:ext>
              </a:extLst>
            </p:cNvPr>
            <p:cNvGrpSpPr/>
            <p:nvPr/>
          </p:nvGrpSpPr>
          <p:grpSpPr>
            <a:xfrm>
              <a:off x="-74682" y="3685431"/>
              <a:ext cx="1854125" cy="2899853"/>
              <a:chOff x="1633668" y="701175"/>
              <a:chExt cx="2698066" cy="4219776"/>
            </a:xfrm>
          </p:grpSpPr>
          <p:pic>
            <p:nvPicPr>
              <p:cNvPr id="23" name="图片 22">
                <a:extLst>
                  <a:ext uri="{FF2B5EF4-FFF2-40B4-BE49-F238E27FC236}">
                    <a16:creationId xmlns:a16="http://schemas.microsoft.com/office/drawing/2014/main" id="{FB893C28-AB22-2D49-8840-F3701717249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248"/>
              <a:stretch/>
            </p:blipFill>
            <p:spPr>
              <a:xfrm>
                <a:off x="2150919" y="990219"/>
                <a:ext cx="1700249" cy="3659976"/>
              </a:xfrm>
              <a:prstGeom prst="rect">
                <a:avLst/>
              </a:prstGeom>
            </p:spPr>
          </p:pic>
          <p:pic>
            <p:nvPicPr>
              <p:cNvPr id="29" name="图片 28">
                <a:extLst>
                  <a:ext uri="{FF2B5EF4-FFF2-40B4-BE49-F238E27FC236}">
                    <a16:creationId xmlns:a16="http://schemas.microsoft.com/office/drawing/2014/main" id="{DDCDF011-1D07-EE4C-96D6-B043B9BB61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33668" y="701175"/>
                <a:ext cx="2698066" cy="4219776"/>
              </a:xfrm>
              <a:prstGeom prst="rect">
                <a:avLst/>
              </a:prstGeom>
            </p:spPr>
          </p:pic>
        </p:grpSp>
        <p:grpSp>
          <p:nvGrpSpPr>
            <p:cNvPr id="31" name="组合 30">
              <a:extLst>
                <a:ext uri="{FF2B5EF4-FFF2-40B4-BE49-F238E27FC236}">
                  <a16:creationId xmlns:a16="http://schemas.microsoft.com/office/drawing/2014/main" id="{203BADF0-D9C4-B942-B5D0-3F21A4A09ED4}"/>
                </a:ext>
              </a:extLst>
            </p:cNvPr>
            <p:cNvGrpSpPr/>
            <p:nvPr/>
          </p:nvGrpSpPr>
          <p:grpSpPr>
            <a:xfrm>
              <a:off x="4319733" y="3675581"/>
              <a:ext cx="1854125" cy="2899853"/>
              <a:chOff x="1638315" y="705737"/>
              <a:chExt cx="2698066" cy="4219776"/>
            </a:xfrm>
          </p:grpSpPr>
          <p:pic>
            <p:nvPicPr>
              <p:cNvPr id="25" name="图片 24">
                <a:extLst>
                  <a:ext uri="{FF2B5EF4-FFF2-40B4-BE49-F238E27FC236}">
                    <a16:creationId xmlns:a16="http://schemas.microsoft.com/office/drawing/2014/main" id="{0185A2FA-46C5-A84B-8549-98E4C88A2542}"/>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110"/>
              <a:stretch/>
            </p:blipFill>
            <p:spPr>
              <a:xfrm>
                <a:off x="2149025" y="990219"/>
                <a:ext cx="1716271" cy="3650812"/>
              </a:xfrm>
              <a:prstGeom prst="rect">
                <a:avLst/>
              </a:prstGeom>
            </p:spPr>
          </p:pic>
          <p:pic>
            <p:nvPicPr>
              <p:cNvPr id="30" name="图片 29">
                <a:extLst>
                  <a:ext uri="{FF2B5EF4-FFF2-40B4-BE49-F238E27FC236}">
                    <a16:creationId xmlns:a16="http://schemas.microsoft.com/office/drawing/2014/main" id="{07C3A845-2E5A-894D-8795-F31B7770FC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38315" y="705737"/>
                <a:ext cx="2698066" cy="4219776"/>
              </a:xfrm>
              <a:prstGeom prst="rect">
                <a:avLst/>
              </a:prstGeom>
            </p:spPr>
          </p:pic>
        </p:grpSp>
        <p:grpSp>
          <p:nvGrpSpPr>
            <p:cNvPr id="38" name="组合 37">
              <a:extLst>
                <a:ext uri="{FF2B5EF4-FFF2-40B4-BE49-F238E27FC236}">
                  <a16:creationId xmlns:a16="http://schemas.microsoft.com/office/drawing/2014/main" id="{88420ED7-C786-CA42-A001-186945102D4A}"/>
                </a:ext>
              </a:extLst>
            </p:cNvPr>
            <p:cNvGrpSpPr/>
            <p:nvPr/>
          </p:nvGrpSpPr>
          <p:grpSpPr>
            <a:xfrm>
              <a:off x="2847747" y="3681939"/>
              <a:ext cx="1854125" cy="2899853"/>
              <a:chOff x="1375915" y="2005130"/>
              <a:chExt cx="2698066" cy="4219776"/>
            </a:xfrm>
          </p:grpSpPr>
          <p:pic>
            <p:nvPicPr>
              <p:cNvPr id="36" name="图片 35">
                <a:extLst>
                  <a:ext uri="{FF2B5EF4-FFF2-40B4-BE49-F238E27FC236}">
                    <a16:creationId xmlns:a16="http://schemas.microsoft.com/office/drawing/2014/main" id="{B19859E1-5CFA-D44D-8E98-497E2525C618}"/>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866841" y="2288661"/>
                <a:ext cx="1721904" cy="3786126"/>
              </a:xfrm>
              <a:prstGeom prst="rect">
                <a:avLst/>
              </a:prstGeom>
            </p:spPr>
          </p:pic>
          <p:pic>
            <p:nvPicPr>
              <p:cNvPr id="37" name="图片 36">
                <a:extLst>
                  <a:ext uri="{FF2B5EF4-FFF2-40B4-BE49-F238E27FC236}">
                    <a16:creationId xmlns:a16="http://schemas.microsoft.com/office/drawing/2014/main" id="{7487CC4F-07AB-2C45-BF94-02BA77009D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75915" y="2005130"/>
                <a:ext cx="2698066" cy="4219776"/>
              </a:xfrm>
              <a:prstGeom prst="rect">
                <a:avLst/>
              </a:prstGeom>
            </p:spPr>
          </p:pic>
        </p:grpSp>
      </p:grpSp>
      <p:sp>
        <p:nvSpPr>
          <p:cNvPr id="41" name="矩形 3">
            <a:extLst>
              <a:ext uri="{FF2B5EF4-FFF2-40B4-BE49-F238E27FC236}">
                <a16:creationId xmlns:a16="http://schemas.microsoft.com/office/drawing/2014/main" id="{15FDC9C6-C955-C14A-BF8B-8323F73E69A6}"/>
              </a:ext>
            </a:extLst>
          </p:cNvPr>
          <p:cNvSpPr>
            <a:spLocks noChangeArrowheads="1"/>
          </p:cNvSpPr>
          <p:nvPr/>
        </p:nvSpPr>
        <p:spPr bwMode="auto">
          <a:xfrm>
            <a:off x="6829837" y="2678258"/>
            <a:ext cx="4738276" cy="142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spcBef>
                <a:spcPct val="0"/>
              </a:spcBef>
              <a:buNone/>
            </a:pPr>
            <a:r>
              <a:rPr lang="zh-CN" altLang="en-US"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rPr>
              <a:t>检测结束并完成健康问答后</a:t>
            </a:r>
            <a:endParaRPr lang="en-US" altLang="zh-CN"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endParaRPr>
          </a:p>
          <a:p>
            <a:pPr>
              <a:lnSpc>
                <a:spcPct val="150000"/>
              </a:lnSpc>
              <a:spcBef>
                <a:spcPct val="0"/>
              </a:spcBef>
              <a:buNone/>
            </a:pPr>
            <a:endParaRPr lang="en-US" altLang="zh-CN"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endParaRPr>
          </a:p>
          <a:p>
            <a:pPr>
              <a:lnSpc>
                <a:spcPct val="150000"/>
              </a:lnSpc>
              <a:spcBef>
                <a:spcPct val="0"/>
              </a:spcBef>
              <a:buNone/>
            </a:pPr>
            <a:r>
              <a:rPr lang="zh-CN" altLang="en-US"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rPr>
              <a:t>即可获得一份健康报告</a:t>
            </a:r>
            <a:endParaRPr lang="en-US" altLang="zh-CN" sz="2000"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endParaRPr>
          </a:p>
        </p:txBody>
      </p:sp>
      <p:sp>
        <p:nvSpPr>
          <p:cNvPr id="39" name="矩形 3">
            <a:extLst>
              <a:ext uri="{FF2B5EF4-FFF2-40B4-BE49-F238E27FC236}">
                <a16:creationId xmlns:a16="http://schemas.microsoft.com/office/drawing/2014/main" id="{0E5A09AE-B45F-704B-8589-A8A3E09C41A6}"/>
              </a:ext>
            </a:extLst>
          </p:cNvPr>
          <p:cNvSpPr>
            <a:spLocks noChangeArrowheads="1"/>
          </p:cNvSpPr>
          <p:nvPr/>
        </p:nvSpPr>
        <p:spPr bwMode="auto">
          <a:xfrm>
            <a:off x="7923277" y="121742"/>
            <a:ext cx="3971642"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spcBef>
                <a:spcPct val="0"/>
              </a:spcBef>
              <a:buNone/>
            </a:pPr>
            <a:r>
              <a:rPr lang="zh-CN" altLang="en-US" sz="2000" b="1"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rPr>
              <a:t>慧脉药</a:t>
            </a:r>
            <a:r>
              <a:rPr lang="en-US" altLang="zh-CN" sz="2000" b="1"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rPr>
              <a:t>APP-VIP</a:t>
            </a:r>
            <a:r>
              <a:rPr lang="zh-CN" altLang="en-US" sz="2000" b="1"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rPr>
              <a:t>会员测量</a:t>
            </a:r>
          </a:p>
        </p:txBody>
      </p:sp>
    </p:spTree>
    <p:extLst>
      <p:ext uri="{BB962C8B-B14F-4D97-AF65-F5344CB8AC3E}">
        <p14:creationId xmlns:p14="http://schemas.microsoft.com/office/powerpoint/2010/main" val="2028210129"/>
      </p:ext>
    </p:extLst>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6F649F-A0E9-1146-901D-DCEDC9D97DD2}"/>
              </a:ext>
            </a:extLst>
          </p:cNvPr>
          <p:cNvSpPr>
            <a:spLocks noGrp="1"/>
          </p:cNvSpPr>
          <p:nvPr>
            <p:ph type="ctrTitle"/>
          </p:nvPr>
        </p:nvSpPr>
        <p:spPr/>
        <p:txBody>
          <a:bodyPr/>
          <a:lstStyle/>
          <a:p>
            <a:r>
              <a:rPr kumimoji="1" lang="zh-CN" altLang="en-US" dirty="0">
                <a:latin typeface="Microsoft YaHei" panose="020B0503020204020204" pitchFamily="34" charset="-122"/>
                <a:ea typeface="Microsoft YaHei" panose="020B0503020204020204" pitchFamily="34" charset="-122"/>
              </a:rPr>
              <a:t>检测设备</a:t>
            </a:r>
          </a:p>
        </p:txBody>
      </p:sp>
      <p:sp>
        <p:nvSpPr>
          <p:cNvPr id="3" name="副标题 2">
            <a:extLst>
              <a:ext uri="{FF2B5EF4-FFF2-40B4-BE49-F238E27FC236}">
                <a16:creationId xmlns:a16="http://schemas.microsoft.com/office/drawing/2014/main" id="{64BE9A7D-25FE-5A4D-BD1D-471D47ADB589}"/>
              </a:ext>
            </a:extLst>
          </p:cNvPr>
          <p:cNvSpPr>
            <a:spLocks noGrp="1"/>
          </p:cNvSpPr>
          <p:nvPr>
            <p:ph type="subTitle" idx="1"/>
          </p:nvPr>
        </p:nvSpPr>
        <p:spPr>
          <a:xfrm>
            <a:off x="1524000" y="3838343"/>
            <a:ext cx="9144000" cy="1655762"/>
          </a:xfrm>
        </p:spPr>
        <p:txBody>
          <a:bodyPr/>
          <a:lstStyle/>
          <a:p>
            <a:endParaRPr lang="en-US" altLang="zh-CN" dirty="0">
              <a:latin typeface="Microsoft YaHei" panose="020B0503020204020204" pitchFamily="34" charset="-122"/>
              <a:ea typeface="Microsoft YaHei" panose="020B0503020204020204" pitchFamily="34" charset="-122"/>
            </a:endParaRPr>
          </a:p>
          <a:p>
            <a:endParaRPr kumimoji="1" lang="zh-CN" altLang="en-US"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72515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56B3717-8CA6-3748-8E11-89ABA4A314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4640" y="549275"/>
            <a:ext cx="10268527" cy="4688541"/>
          </a:xfrm>
          <a:prstGeom prst="rect">
            <a:avLst/>
          </a:prstGeom>
          <a:ln>
            <a:noFill/>
          </a:ln>
          <a:effectLst>
            <a:outerShdw blurRad="292100" dist="139700" dir="2700000" algn="tl" rotWithShape="0">
              <a:srgbClr val="333333">
                <a:alpha val="65000"/>
              </a:srgbClr>
            </a:outerShdw>
          </a:effectLst>
        </p:spPr>
      </p:pic>
      <p:sp>
        <p:nvSpPr>
          <p:cNvPr id="6" name="圆角矩形 5">
            <a:extLst>
              <a:ext uri="{FF2B5EF4-FFF2-40B4-BE49-F238E27FC236}">
                <a16:creationId xmlns:a16="http://schemas.microsoft.com/office/drawing/2014/main" id="{19DDB651-F3D7-E546-8DA4-90921B005470}"/>
              </a:ext>
            </a:extLst>
          </p:cNvPr>
          <p:cNvSpPr/>
          <p:nvPr/>
        </p:nvSpPr>
        <p:spPr>
          <a:xfrm>
            <a:off x="6634060" y="4023898"/>
            <a:ext cx="1084730" cy="39444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文本框 6">
            <a:extLst>
              <a:ext uri="{FF2B5EF4-FFF2-40B4-BE49-F238E27FC236}">
                <a16:creationId xmlns:a16="http://schemas.microsoft.com/office/drawing/2014/main" id="{708CB8F2-C100-D647-A14D-AF4DDB745663}"/>
              </a:ext>
            </a:extLst>
          </p:cNvPr>
          <p:cNvSpPr txBox="1"/>
          <p:nvPr/>
        </p:nvSpPr>
        <p:spPr>
          <a:xfrm>
            <a:off x="974640" y="5557228"/>
            <a:ext cx="10255623" cy="646331"/>
          </a:xfrm>
          <a:prstGeom prst="rect">
            <a:avLst/>
          </a:prstGeom>
          <a:noFill/>
        </p:spPr>
        <p:txBody>
          <a:bodyPr wrap="square" rtlCol="0">
            <a:spAutoFit/>
          </a:bodyPr>
          <a:lstStyle/>
          <a:p>
            <a:r>
              <a:rPr kumimoji="1" lang="zh-CN" altLang="en-US" dirty="0"/>
              <a:t>电脑浏览器搜索金姆健康官网，或输入</a:t>
            </a:r>
            <a:r>
              <a:rPr lang="en-US" altLang="zh-CN" dirty="0">
                <a:hlinkClick r:id="rId3"/>
              </a:rPr>
              <a:t>https://www.jinmuhealth.com</a:t>
            </a:r>
            <a:r>
              <a:rPr lang="zh-CN" altLang="en-US" dirty="0"/>
              <a:t> </a:t>
            </a:r>
            <a:endParaRPr lang="en-US" altLang="zh-CN" dirty="0"/>
          </a:p>
          <a:p>
            <a:r>
              <a:rPr lang="zh-CN" altLang="en-US" dirty="0"/>
              <a:t>打开官网后点击“进入商户后台”</a:t>
            </a:r>
            <a:endParaRPr kumimoji="1" lang="zh-CN" altLang="en-US" dirty="0"/>
          </a:p>
        </p:txBody>
      </p:sp>
      <p:sp>
        <p:nvSpPr>
          <p:cNvPr id="9" name="矩形 3">
            <a:extLst>
              <a:ext uri="{FF2B5EF4-FFF2-40B4-BE49-F238E27FC236}">
                <a16:creationId xmlns:a16="http://schemas.microsoft.com/office/drawing/2014/main" id="{2E64CE64-E8A2-CB46-84E8-512E12D383EA}"/>
              </a:ext>
            </a:extLst>
          </p:cNvPr>
          <p:cNvSpPr>
            <a:spLocks noChangeArrowheads="1"/>
          </p:cNvSpPr>
          <p:nvPr/>
        </p:nvSpPr>
        <p:spPr bwMode="auto">
          <a:xfrm>
            <a:off x="7923277" y="121742"/>
            <a:ext cx="3971642"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spcBef>
                <a:spcPct val="0"/>
              </a:spcBef>
              <a:buNone/>
            </a:pPr>
            <a:r>
              <a:rPr lang="zh-CN" altLang="en-US" sz="2000" b="1"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rPr>
              <a:t>商户后台管理系统</a:t>
            </a:r>
          </a:p>
        </p:txBody>
      </p:sp>
    </p:spTree>
    <p:extLst>
      <p:ext uri="{BB962C8B-B14F-4D97-AF65-F5344CB8AC3E}">
        <p14:creationId xmlns:p14="http://schemas.microsoft.com/office/powerpoint/2010/main" val="3533485727"/>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6F649F-A0E9-1146-901D-DCEDC9D97DD2}"/>
              </a:ext>
            </a:extLst>
          </p:cNvPr>
          <p:cNvSpPr>
            <a:spLocks noGrp="1"/>
          </p:cNvSpPr>
          <p:nvPr>
            <p:ph type="ctrTitle"/>
          </p:nvPr>
        </p:nvSpPr>
        <p:spPr/>
        <p:txBody>
          <a:bodyPr/>
          <a:lstStyle/>
          <a:p>
            <a:r>
              <a:rPr lang="zh-CN" altLang="zh-CN" dirty="0">
                <a:latin typeface="Microsoft YaHei" panose="020B0503020204020204" pitchFamily="34" charset="-122"/>
                <a:ea typeface="Microsoft YaHei" panose="020B0503020204020204" pitchFamily="34" charset="-122"/>
              </a:rPr>
              <a:t>正确使用脉诊仪及</a:t>
            </a:r>
            <a:br>
              <a:rPr lang="en-US" altLang="zh-CN" dirty="0">
                <a:latin typeface="Microsoft YaHei" panose="020B0503020204020204" pitchFamily="34" charset="-122"/>
                <a:ea typeface="Microsoft YaHei" panose="020B0503020204020204" pitchFamily="34" charset="-122"/>
              </a:rPr>
            </a:br>
            <a:r>
              <a:rPr lang="zh-CN" altLang="zh-CN" dirty="0">
                <a:latin typeface="Microsoft YaHei" panose="020B0503020204020204" pitchFamily="34" charset="-122"/>
                <a:ea typeface="Microsoft YaHei" panose="020B0503020204020204" pitchFamily="34" charset="-122"/>
              </a:rPr>
              <a:t>精准报告解读</a:t>
            </a:r>
            <a:r>
              <a:rPr lang="zh-CN" altLang="zh-CN" dirty="0">
                <a:effectLst/>
                <a:latin typeface="Microsoft YaHei" panose="020B0503020204020204" pitchFamily="34" charset="-122"/>
                <a:ea typeface="Microsoft YaHei" panose="020B0503020204020204" pitchFamily="34" charset="-122"/>
              </a:rPr>
              <a:t> </a:t>
            </a:r>
            <a:endParaRPr kumimoji="1" lang="zh-CN" altLang="en-US" dirty="0">
              <a:latin typeface="Microsoft YaHei" panose="020B0503020204020204" pitchFamily="34" charset="-122"/>
              <a:ea typeface="Microsoft YaHei" panose="020B0503020204020204" pitchFamily="34" charset="-122"/>
            </a:endParaRPr>
          </a:p>
        </p:txBody>
      </p:sp>
      <p:sp>
        <p:nvSpPr>
          <p:cNvPr id="3" name="副标题 2">
            <a:extLst>
              <a:ext uri="{FF2B5EF4-FFF2-40B4-BE49-F238E27FC236}">
                <a16:creationId xmlns:a16="http://schemas.microsoft.com/office/drawing/2014/main" id="{64BE9A7D-25FE-5A4D-BD1D-471D47ADB589}"/>
              </a:ext>
            </a:extLst>
          </p:cNvPr>
          <p:cNvSpPr>
            <a:spLocks noGrp="1"/>
          </p:cNvSpPr>
          <p:nvPr>
            <p:ph type="subTitle" idx="1"/>
          </p:nvPr>
        </p:nvSpPr>
        <p:spPr>
          <a:xfrm>
            <a:off x="1524000" y="3838343"/>
            <a:ext cx="9144000" cy="1655762"/>
          </a:xfrm>
        </p:spPr>
        <p:txBody>
          <a:bodyPr/>
          <a:lstStyle/>
          <a:p>
            <a:endParaRPr lang="en-US" altLang="zh-CN" dirty="0">
              <a:latin typeface="Microsoft YaHei" panose="020B0503020204020204" pitchFamily="34" charset="-122"/>
              <a:ea typeface="Microsoft YaHei" panose="020B0503020204020204" pitchFamily="34" charset="-122"/>
            </a:endParaRPr>
          </a:p>
          <a:p>
            <a:endParaRPr kumimoji="1" lang="zh-CN" altLang="en-US"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900710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D4886B-74D9-E042-AAC2-502783471ED5}"/>
              </a:ext>
            </a:extLst>
          </p:cNvPr>
          <p:cNvSpPr>
            <a:spLocks noGrp="1"/>
          </p:cNvSpPr>
          <p:nvPr>
            <p:ph type="title"/>
          </p:nvPr>
        </p:nvSpPr>
        <p:spPr/>
        <p:txBody>
          <a:bodyPr/>
          <a:lstStyle/>
          <a:p>
            <a:r>
              <a:rPr lang="zh-CN" altLang="zh-CN" dirty="0">
                <a:latin typeface="Microsoft YaHei Light" panose="020B0503020204020204" pitchFamily="34" charset="-122"/>
                <a:ea typeface="Microsoft YaHei Light" panose="020B0503020204020204" pitchFamily="34" charset="-122"/>
              </a:rPr>
              <a:t>基本操作与使用规范</a:t>
            </a:r>
            <a:br>
              <a:rPr lang="zh-CN" altLang="zh-CN" dirty="0">
                <a:latin typeface="Microsoft YaHei Light" panose="020B0503020204020204" pitchFamily="34" charset="-122"/>
                <a:ea typeface="Microsoft YaHei Light" panose="020B0503020204020204" pitchFamily="34" charset="-122"/>
              </a:rPr>
            </a:br>
            <a:endParaRPr kumimoji="1" lang="zh-CN" altLang="en-US" dirty="0">
              <a:latin typeface="Microsoft YaHei Light" panose="020B0503020204020204" pitchFamily="34" charset="-122"/>
              <a:ea typeface="Microsoft YaHei Light" panose="020B0503020204020204" pitchFamily="34" charset="-122"/>
            </a:endParaRPr>
          </a:p>
        </p:txBody>
      </p:sp>
      <p:sp>
        <p:nvSpPr>
          <p:cNvPr id="4" name="文本框 3">
            <a:extLst>
              <a:ext uri="{FF2B5EF4-FFF2-40B4-BE49-F238E27FC236}">
                <a16:creationId xmlns:a16="http://schemas.microsoft.com/office/drawing/2014/main" id="{9D8F820C-AFD4-F442-B7AE-AFB144C6FB3E}"/>
              </a:ext>
            </a:extLst>
          </p:cNvPr>
          <p:cNvSpPr txBox="1"/>
          <p:nvPr/>
        </p:nvSpPr>
        <p:spPr>
          <a:xfrm>
            <a:off x="838200" y="1884784"/>
            <a:ext cx="9369490" cy="3507692"/>
          </a:xfrm>
          <a:prstGeom prst="rect">
            <a:avLst/>
          </a:prstGeom>
          <a:noFill/>
        </p:spPr>
        <p:txBody>
          <a:bodyPr wrap="square" rtlCol="0">
            <a:spAutoFit/>
          </a:bodyPr>
          <a:lstStyle/>
          <a:p>
            <a:pPr>
              <a:lnSpc>
                <a:spcPct val="150000"/>
              </a:lnSpc>
            </a:pPr>
            <a:r>
              <a:rPr lang="zh-CN" altLang="en-US" sz="2400" dirty="0">
                <a:latin typeface="Microsoft YaHei Light" panose="020B0503020204020204" pitchFamily="34" charset="-122"/>
                <a:ea typeface="Microsoft YaHei Light" panose="020B0503020204020204" pitchFamily="34" charset="-122"/>
                <a:cs typeface="Times New Roman" panose="02020603050405020304" pitchFamily="18" charset="0"/>
              </a:rPr>
              <a:t>选择左右手测量（男左女右）</a:t>
            </a:r>
            <a:endParaRPr kumimoji="0" lang="zh-CN" altLang="en-US" sz="2400" u="none" strike="noStrike" cap="none" normalizeH="0" baseline="0" dirty="0">
              <a:ln>
                <a:noFill/>
              </a:ln>
              <a:solidFill>
                <a:schemeClr val="tx1"/>
              </a:solidFill>
              <a:effectLst/>
              <a:latin typeface="Microsoft YaHei Light" panose="020B0503020204020204" pitchFamily="34" charset="-122"/>
              <a:ea typeface="Microsoft YaHei Light" panose="020B0503020204020204" pitchFamily="34" charset="-122"/>
            </a:endParaRPr>
          </a:p>
          <a:p>
            <a:pPr>
              <a:lnSpc>
                <a:spcPct val="150000"/>
              </a:lnSpc>
            </a:pPr>
            <a:endParaRPr kumimoji="1" lang="en-US" altLang="zh-CN" dirty="0">
              <a:latin typeface="Microsoft YaHei Light" panose="020B0503020204020204" pitchFamily="34" charset="-122"/>
              <a:ea typeface="Microsoft YaHei Light" panose="020B0503020204020204" pitchFamily="34" charset="-122"/>
            </a:endParaRPr>
          </a:p>
          <a:p>
            <a:pPr>
              <a:lnSpc>
                <a:spcPct val="150000"/>
              </a:lnSpc>
            </a:pPr>
            <a:endParaRPr kumimoji="1" lang="en-US" altLang="zh-CN" dirty="0">
              <a:latin typeface="Microsoft YaHei Light" panose="020B0503020204020204" pitchFamily="34" charset="-122"/>
              <a:ea typeface="Microsoft YaHei Light" panose="020B0503020204020204" pitchFamily="34" charset="-122"/>
            </a:endParaRPr>
          </a:p>
          <a:p>
            <a:pPr>
              <a:lnSpc>
                <a:spcPct val="150000"/>
              </a:lnSpc>
            </a:pPr>
            <a:r>
              <a:rPr kumimoji="1" lang="zh-CN" altLang="en-US" sz="2400" dirty="0">
                <a:latin typeface="Microsoft YaHei Light" panose="020B0503020204020204" pitchFamily="34" charset="-122"/>
                <a:ea typeface="Microsoft YaHei Light" panose="020B0503020204020204" pitchFamily="34" charset="-122"/>
              </a:rPr>
              <a:t>使用规范：</a:t>
            </a:r>
            <a:r>
              <a:rPr lang="zh-CN" altLang="zh-CN" sz="2400" dirty="0">
                <a:latin typeface="Microsoft YaHei Light" panose="020B0503020204020204" pitchFamily="34" charset="-122"/>
                <a:ea typeface="Microsoft YaHei Light" panose="020B0503020204020204" pitchFamily="34" charset="-122"/>
              </a:rPr>
              <a:t>端坐，双手平放桌面，双脚自然下垂落地（不可翘腿、抖腿），食指朝下伸入脉诊仪</a:t>
            </a:r>
            <a:r>
              <a:rPr lang="zh-CN" altLang="en-US" sz="2400" dirty="0">
                <a:latin typeface="Microsoft YaHei Light" panose="020B0503020204020204" pitchFamily="34" charset="-122"/>
                <a:ea typeface="Microsoft YaHei Light" panose="020B0503020204020204" pitchFamily="34" charset="-122"/>
              </a:rPr>
              <a:t>，</a:t>
            </a:r>
            <a:r>
              <a:rPr lang="zh-CN" altLang="zh-CN" sz="2400" dirty="0">
                <a:latin typeface="Microsoft YaHei Light" panose="020B0503020204020204" pitchFamily="34" charset="-122"/>
                <a:ea typeface="Microsoft YaHei Light" panose="020B0503020204020204" pitchFamily="34" charset="-122"/>
              </a:rPr>
              <a:t>测量时长</a:t>
            </a:r>
            <a:r>
              <a:rPr lang="en-US" altLang="zh-CN" sz="2400" dirty="0">
                <a:latin typeface="Microsoft YaHei Light" panose="020B0503020204020204" pitchFamily="34" charset="-122"/>
                <a:ea typeface="Microsoft YaHei Light" panose="020B0503020204020204" pitchFamily="34" charset="-122"/>
              </a:rPr>
              <a:t>40</a:t>
            </a:r>
            <a:r>
              <a:rPr lang="zh-CN" altLang="en-US" sz="2400" dirty="0">
                <a:latin typeface="Microsoft YaHei Light" panose="020B0503020204020204" pitchFamily="34" charset="-122"/>
                <a:ea typeface="Microsoft YaHei Light" panose="020B0503020204020204" pitchFamily="34" charset="-122"/>
              </a:rPr>
              <a:t>秒</a:t>
            </a:r>
            <a:r>
              <a:rPr lang="zh-CN" altLang="zh-CN" sz="2400" dirty="0">
                <a:latin typeface="Microsoft YaHei Light" panose="020B0503020204020204" pitchFamily="34" charset="-122"/>
                <a:ea typeface="Microsoft YaHei Light" panose="020B0503020204020204" pitchFamily="34" charset="-122"/>
              </a:rPr>
              <a:t>，整个过程放松，正常呼吸，不可说话不可移动。</a:t>
            </a:r>
          </a:p>
          <a:p>
            <a:pPr>
              <a:lnSpc>
                <a:spcPct val="150000"/>
              </a:lnSpc>
            </a:pPr>
            <a:endParaRPr kumimoji="1" lang="zh-CN" altLang="en-US" dirty="0">
              <a:latin typeface="Microsoft YaHei Light" panose="020B0503020204020204" pitchFamily="34" charset="-122"/>
              <a:ea typeface="Microsoft YaHei Light" panose="020B0503020204020204" pitchFamily="34" charset="-122"/>
            </a:endParaRPr>
          </a:p>
        </p:txBody>
      </p:sp>
    </p:spTree>
    <p:extLst>
      <p:ext uri="{BB962C8B-B14F-4D97-AF65-F5344CB8AC3E}">
        <p14:creationId xmlns:p14="http://schemas.microsoft.com/office/powerpoint/2010/main" val="1825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10BC42-A59F-AF48-9A24-61393BF131A4}"/>
              </a:ext>
            </a:extLst>
          </p:cNvPr>
          <p:cNvSpPr>
            <a:spLocks noGrp="1"/>
          </p:cNvSpPr>
          <p:nvPr>
            <p:ph type="title"/>
          </p:nvPr>
        </p:nvSpPr>
        <p:spPr/>
        <p:txBody>
          <a:bodyPr/>
          <a:lstStyle/>
          <a:p>
            <a:r>
              <a:rPr lang="en-US" altLang="zh-CN" dirty="0">
                <a:latin typeface="Microsoft YaHei Light" panose="020B0503020204020204" pitchFamily="34" charset="-122"/>
                <a:ea typeface="Microsoft YaHei Light" panose="020B0503020204020204" pitchFamily="34" charset="-122"/>
              </a:rPr>
              <a:t>APP</a:t>
            </a:r>
            <a:r>
              <a:rPr lang="zh-CN" altLang="zh-CN" dirty="0">
                <a:latin typeface="Microsoft YaHei Light" panose="020B0503020204020204" pitchFamily="34" charset="-122"/>
                <a:ea typeface="Microsoft YaHei Light" panose="020B0503020204020204" pitchFamily="34" charset="-122"/>
              </a:rPr>
              <a:t>使用技巧</a:t>
            </a:r>
            <a:br>
              <a:rPr lang="zh-CN" altLang="zh-CN" dirty="0">
                <a:latin typeface="Microsoft YaHei Light" panose="020B0503020204020204" pitchFamily="34" charset="-122"/>
                <a:ea typeface="Microsoft YaHei Light" panose="020B0503020204020204" pitchFamily="34" charset="-122"/>
              </a:rPr>
            </a:br>
            <a:endParaRPr kumimoji="1" lang="zh-CN" altLang="en-US" dirty="0">
              <a:latin typeface="Microsoft YaHei Light" panose="020B0503020204020204" pitchFamily="34" charset="-122"/>
              <a:ea typeface="Microsoft YaHei Light" panose="020B0503020204020204" pitchFamily="34" charset="-122"/>
            </a:endParaRPr>
          </a:p>
        </p:txBody>
      </p:sp>
      <p:sp>
        <p:nvSpPr>
          <p:cNvPr id="8" name="矩形 7">
            <a:extLst>
              <a:ext uri="{FF2B5EF4-FFF2-40B4-BE49-F238E27FC236}">
                <a16:creationId xmlns:a16="http://schemas.microsoft.com/office/drawing/2014/main" id="{9275E577-B12A-0442-B5DA-8CA15A520298}"/>
              </a:ext>
            </a:extLst>
          </p:cNvPr>
          <p:cNvSpPr/>
          <p:nvPr/>
        </p:nvSpPr>
        <p:spPr>
          <a:xfrm>
            <a:off x="838202" y="1243610"/>
            <a:ext cx="10515598" cy="1200329"/>
          </a:xfrm>
          <a:prstGeom prst="rect">
            <a:avLst/>
          </a:prstGeom>
        </p:spPr>
        <p:txBody>
          <a:bodyPr wrap="square">
            <a:spAutoFit/>
          </a:bodyPr>
          <a:lstStyle/>
          <a:p>
            <a:r>
              <a:rPr lang="en-US" altLang="zh-CN" dirty="0">
                <a:latin typeface="Microsoft YaHei Light" panose="020B0503020204020204" pitchFamily="34" charset="-122"/>
                <a:ea typeface="Microsoft YaHei Light" panose="020B0503020204020204" pitchFamily="34" charset="-122"/>
                <a:cs typeface="Times New Roman" panose="02020603050405020304" pitchFamily="18" charset="0"/>
              </a:rPr>
              <a:t>Q</a:t>
            </a:r>
            <a:r>
              <a:rPr lang="zh-CN" altLang="zh-CN" dirty="0">
                <a:latin typeface="Microsoft YaHei Light" panose="020B0503020204020204" pitchFamily="34" charset="-122"/>
                <a:ea typeface="Microsoft YaHei Light" panose="020B0503020204020204" pitchFamily="34" charset="-122"/>
                <a:cs typeface="Times New Roman" panose="02020603050405020304" pitchFamily="18" charset="0"/>
              </a:rPr>
              <a:t>：为</a:t>
            </a:r>
            <a:r>
              <a:rPr lang="zh-CN" altLang="zh-CN" dirty="0">
                <a:latin typeface="Microsoft YaHei Light" panose="020B0503020204020204" pitchFamily="34" charset="-122"/>
                <a:ea typeface="Microsoft YaHei Light" panose="020B0503020204020204" pitchFamily="34" charset="-122"/>
                <a:cs typeface="PingFang SC" panose="020B0400000000000000" pitchFamily="34" charset="-122"/>
              </a:rPr>
              <a:t>什</a:t>
            </a:r>
            <a:r>
              <a:rPr lang="zh-CN" altLang="zh-CN" dirty="0">
                <a:latin typeface="Microsoft YaHei Light" panose="020B0503020204020204" pitchFamily="34" charset="-122"/>
                <a:ea typeface="Microsoft YaHei Light" panose="020B0503020204020204" pitchFamily="34" charset="-122"/>
                <a:cs typeface="Times New Roman" panose="02020603050405020304" pitchFamily="18" charset="0"/>
              </a:rPr>
              <a:t>么</a:t>
            </a:r>
            <a:r>
              <a:rPr lang="zh-CN" altLang="zh-CN" dirty="0">
                <a:latin typeface="Microsoft YaHei Light" panose="020B0503020204020204" pitchFamily="34" charset="-122"/>
                <a:ea typeface="Microsoft YaHei Light" panose="020B0503020204020204" pitchFamily="34" charset="-122"/>
                <a:cs typeface="PingFang SC" panose="020B0400000000000000" pitchFamily="34" charset="-122"/>
              </a:rPr>
              <a:t>⼈</a:t>
            </a:r>
            <a:r>
              <a:rPr lang="zh-CN" altLang="zh-CN" dirty="0">
                <a:latin typeface="Microsoft YaHei Light" panose="020B0503020204020204" pitchFamily="34" charset="-122"/>
                <a:ea typeface="Microsoft YaHei Light" panose="020B0503020204020204" pitchFamily="34" charset="-122"/>
                <a:cs typeface="Times New Roman" panose="02020603050405020304" pitchFamily="18" charset="0"/>
              </a:rPr>
              <a:t>体有</a:t>
            </a:r>
            <a:r>
              <a:rPr lang="en-US" altLang="zh-CN" dirty="0">
                <a:latin typeface="Microsoft YaHei Light" panose="020B0503020204020204" pitchFamily="34" charset="-122"/>
                <a:ea typeface="Microsoft YaHei Light" panose="020B0503020204020204" pitchFamily="34" charset="-122"/>
                <a:cs typeface="Times New Roman" panose="02020603050405020304" pitchFamily="18" charset="0"/>
              </a:rPr>
              <a:t>12</a:t>
            </a:r>
            <a:r>
              <a:rPr lang="zh-CN" altLang="zh-CN" dirty="0">
                <a:latin typeface="Microsoft YaHei Light" panose="020B0503020204020204" pitchFamily="34" charset="-122"/>
                <a:ea typeface="Microsoft YaHei Light" panose="020B0503020204020204" pitchFamily="34" charset="-122"/>
                <a:cs typeface="Times New Roman" panose="02020603050405020304" pitchFamily="18" charset="0"/>
              </a:rPr>
              <a:t>条经络，但是脉象柱状图只呈现其中</a:t>
            </a:r>
            <a:r>
              <a:rPr lang="en-US" altLang="zh-CN" dirty="0">
                <a:latin typeface="Microsoft YaHei Light" panose="020B0503020204020204" pitchFamily="34" charset="-122"/>
                <a:ea typeface="Microsoft YaHei Light" panose="020B0503020204020204" pitchFamily="34" charset="-122"/>
                <a:cs typeface="Times New Roman" panose="02020603050405020304" pitchFamily="18" charset="0"/>
              </a:rPr>
              <a:t>8</a:t>
            </a:r>
            <a:r>
              <a:rPr lang="zh-CN" altLang="zh-CN" dirty="0">
                <a:latin typeface="Microsoft YaHei Light" panose="020B0503020204020204" pitchFamily="34" charset="-122"/>
                <a:ea typeface="Microsoft YaHei Light" panose="020B0503020204020204" pitchFamily="34" charset="-122"/>
                <a:cs typeface="Times New Roman" panose="02020603050405020304" pitchFamily="18" charset="0"/>
              </a:rPr>
              <a:t>条经络？</a:t>
            </a:r>
            <a:endParaRPr lang="zh-CN" altLang="zh-CN" sz="1600" dirty="0">
              <a:effectLst/>
              <a:latin typeface="Microsoft YaHei Light" panose="020B0503020204020204" pitchFamily="34" charset="-122"/>
              <a:ea typeface="Microsoft YaHei Light" panose="020B0503020204020204" pitchFamily="34" charset="-122"/>
              <a:cs typeface="Times New Roman" panose="02020603050405020304" pitchFamily="18" charset="0"/>
            </a:endParaRPr>
          </a:p>
          <a:p>
            <a:r>
              <a:rPr lang="en-US" altLang="zh-CN" dirty="0">
                <a:latin typeface="Microsoft YaHei Light" panose="020B0503020204020204" pitchFamily="34" charset="-122"/>
                <a:ea typeface="Microsoft YaHei Light" panose="020B0503020204020204" pitchFamily="34" charset="-122"/>
                <a:cs typeface="Times New Roman" panose="02020603050405020304" pitchFamily="18" charset="0"/>
              </a:rPr>
              <a:t>A</a:t>
            </a:r>
            <a:r>
              <a:rPr lang="zh-CN" altLang="zh-CN" dirty="0">
                <a:latin typeface="Microsoft YaHei Light" panose="020B0503020204020204" pitchFamily="34" charset="-122"/>
                <a:ea typeface="Microsoft YaHei Light" panose="020B0503020204020204" pitchFamily="34" charset="-122"/>
                <a:cs typeface="Times New Roman" panose="02020603050405020304" pitchFamily="18" charset="0"/>
              </a:rPr>
              <a:t>：脉诊仪显示出来的</a:t>
            </a:r>
            <a:r>
              <a:rPr lang="en-US" altLang="zh-CN" dirty="0">
                <a:latin typeface="Microsoft YaHei Light" panose="020B0503020204020204" pitchFamily="34" charset="-122"/>
                <a:ea typeface="Microsoft YaHei Light" panose="020B0503020204020204" pitchFamily="34" charset="-122"/>
                <a:cs typeface="Times New Roman" panose="02020603050405020304" pitchFamily="18" charset="0"/>
              </a:rPr>
              <a:t>8</a:t>
            </a:r>
            <a:r>
              <a:rPr lang="zh-CN" altLang="zh-CN" dirty="0">
                <a:latin typeface="Microsoft YaHei Light" panose="020B0503020204020204" pitchFamily="34" charset="-122"/>
                <a:ea typeface="Microsoft YaHei Light" panose="020B0503020204020204" pitchFamily="34" charset="-122"/>
                <a:cs typeface="Times New Roman" panose="02020603050405020304" pitchFamily="18" charset="0"/>
              </a:rPr>
              <a:t>条经络能量</a:t>
            </a:r>
            <a:r>
              <a:rPr lang="zh-CN" altLang="zh-CN" dirty="0">
                <a:latin typeface="Microsoft YaHei Light" panose="020B0503020204020204" pitchFamily="34" charset="-122"/>
                <a:ea typeface="Microsoft YaHei Light" panose="020B0503020204020204" pitchFamily="34" charset="-122"/>
                <a:cs typeface="PingFang SC" panose="020B0400000000000000" pitchFamily="34" charset="-122"/>
              </a:rPr>
              <a:t>⽐</a:t>
            </a:r>
            <a:r>
              <a:rPr lang="zh-CN" altLang="zh-CN" dirty="0">
                <a:latin typeface="Microsoft YaHei Light" panose="020B0503020204020204" pitchFamily="34" charset="-122"/>
                <a:ea typeface="Microsoft YaHei Light" panose="020B0503020204020204" pitchFamily="34" charset="-122"/>
                <a:cs typeface="Times New Roman" panose="02020603050405020304" pitchFamily="18" charset="0"/>
              </a:rPr>
              <a:t>较强、波动比较小，对身体状况有</a:t>
            </a:r>
            <a:r>
              <a:rPr lang="zh-CN" altLang="zh-CN" dirty="0">
                <a:latin typeface="Microsoft YaHei Light" panose="020B0503020204020204" pitchFamily="34" charset="-122"/>
                <a:ea typeface="Microsoft YaHei Light" panose="020B0503020204020204" pitchFamily="34" charset="-122"/>
                <a:cs typeface="PingFang SC" panose="020B0400000000000000" pitchFamily="34" charset="-122"/>
              </a:rPr>
              <a:t>⽐</a:t>
            </a:r>
            <a:r>
              <a:rPr lang="zh-CN" altLang="zh-CN" dirty="0">
                <a:latin typeface="Microsoft YaHei Light" panose="020B0503020204020204" pitchFamily="34" charset="-122"/>
                <a:ea typeface="Microsoft YaHei Light" panose="020B0503020204020204" pitchFamily="34" charset="-122"/>
                <a:cs typeface="Times New Roman" panose="02020603050405020304" pitchFamily="18" charset="0"/>
              </a:rPr>
              <a:t>较</a:t>
            </a:r>
            <a:r>
              <a:rPr lang="zh-CN" altLang="zh-CN" dirty="0">
                <a:latin typeface="Microsoft YaHei Light" panose="020B0503020204020204" pitchFamily="34" charset="-122"/>
                <a:ea typeface="Microsoft YaHei Light" panose="020B0503020204020204" pitchFamily="34" charset="-122"/>
                <a:cs typeface="PingFang SC" panose="020B0400000000000000" pitchFamily="34" charset="-122"/>
              </a:rPr>
              <a:t>⼤</a:t>
            </a:r>
            <a:r>
              <a:rPr lang="zh-CN" altLang="zh-CN" dirty="0">
                <a:latin typeface="Microsoft YaHei Light" panose="020B0503020204020204" pitchFamily="34" charset="-122"/>
                <a:ea typeface="Microsoft YaHei Light" panose="020B0503020204020204" pitchFamily="34" charset="-122"/>
                <a:cs typeface="Times New Roman" panose="02020603050405020304" pitchFamily="18" charset="0"/>
              </a:rPr>
              <a:t>的参考意义，最能体现人 体状况。脉诊仪的灵敏度非常高，测量时稍有波动就会影响后面四条经络的准确度，所以暂时没有呈现在报告中，后期如有大型脉诊仪会呈现</a:t>
            </a:r>
            <a:r>
              <a:rPr lang="en-US" altLang="zh-CN" dirty="0">
                <a:latin typeface="Microsoft YaHei Light" panose="020B0503020204020204" pitchFamily="34" charset="-122"/>
                <a:ea typeface="Microsoft YaHei Light" panose="020B0503020204020204" pitchFamily="34" charset="-122"/>
                <a:cs typeface="Times New Roman" panose="02020603050405020304" pitchFamily="18" charset="0"/>
              </a:rPr>
              <a:t>12</a:t>
            </a:r>
            <a:r>
              <a:rPr lang="zh-CN" altLang="zh-CN" dirty="0">
                <a:latin typeface="Microsoft YaHei Light" panose="020B0503020204020204" pitchFamily="34" charset="-122"/>
                <a:ea typeface="Microsoft YaHei Light" panose="020B0503020204020204" pitchFamily="34" charset="-122"/>
                <a:cs typeface="Times New Roman" panose="02020603050405020304" pitchFamily="18" charset="0"/>
              </a:rPr>
              <a:t>条经络。</a:t>
            </a:r>
            <a:endParaRPr lang="zh-CN" altLang="zh-CN" sz="1600" dirty="0">
              <a:effectLst/>
              <a:latin typeface="Microsoft YaHei Light" panose="020B0503020204020204" pitchFamily="34" charset="-122"/>
              <a:ea typeface="Microsoft YaHei Light" panose="020B0503020204020204" pitchFamily="34" charset="-122"/>
              <a:cs typeface="Times New Roman" panose="02020603050405020304" pitchFamily="18" charset="0"/>
            </a:endParaRPr>
          </a:p>
        </p:txBody>
      </p:sp>
      <p:sp>
        <p:nvSpPr>
          <p:cNvPr id="9" name="矩形 8">
            <a:extLst>
              <a:ext uri="{FF2B5EF4-FFF2-40B4-BE49-F238E27FC236}">
                <a16:creationId xmlns:a16="http://schemas.microsoft.com/office/drawing/2014/main" id="{804A737B-B468-46E8-BA6A-8FAE694A8C47}"/>
              </a:ext>
            </a:extLst>
          </p:cNvPr>
          <p:cNvSpPr/>
          <p:nvPr/>
        </p:nvSpPr>
        <p:spPr>
          <a:xfrm>
            <a:off x="838200" y="2754256"/>
            <a:ext cx="10658582" cy="2062103"/>
          </a:xfrm>
          <a:prstGeom prst="rect">
            <a:avLst/>
          </a:prstGeom>
        </p:spPr>
        <p:txBody>
          <a:bodyPr wrap="square">
            <a:spAutoFit/>
          </a:bodyPr>
          <a:lstStyle/>
          <a:p>
            <a:r>
              <a:rPr lang="en-US" altLang="zh-CN" dirty="0">
                <a:latin typeface="Microsoft YaHei Light" panose="020B0503020204020204" pitchFamily="34" charset="-122"/>
                <a:ea typeface="Microsoft YaHei Light" panose="020B0503020204020204" pitchFamily="34" charset="-122"/>
                <a:cs typeface="Times New Roman" panose="02020603050405020304" pitchFamily="18" charset="0"/>
              </a:rPr>
              <a:t>Q</a:t>
            </a:r>
            <a:r>
              <a:rPr lang="zh-CN" altLang="zh-CN" dirty="0">
                <a:latin typeface="Microsoft YaHei Light" panose="020B0503020204020204" pitchFamily="34" charset="-122"/>
                <a:ea typeface="Microsoft YaHei Light" panose="020B0503020204020204" pitchFamily="34" charset="-122"/>
                <a:cs typeface="Times New Roman" panose="02020603050405020304" pitchFamily="18" charset="0"/>
              </a:rPr>
              <a:t>：测量中提示</a:t>
            </a:r>
            <a:r>
              <a:rPr lang="en-US" altLang="zh-CN" dirty="0">
                <a:latin typeface="Microsoft YaHei Light" panose="020B0503020204020204" pitchFamily="34" charset="-122"/>
                <a:ea typeface="Microsoft YaHei Light" panose="020B0503020204020204" pitchFamily="34" charset="-122"/>
                <a:cs typeface="Times New Roman" panose="02020603050405020304" pitchFamily="18" charset="0"/>
              </a:rPr>
              <a:t>“</a:t>
            </a:r>
            <a:r>
              <a:rPr lang="zh-CN" altLang="zh-CN" dirty="0">
                <a:latin typeface="Microsoft YaHei Light" panose="020B0503020204020204" pitchFamily="34" charset="-122"/>
                <a:ea typeface="Microsoft YaHei Light" panose="020B0503020204020204" pitchFamily="34" charset="-122"/>
                <a:cs typeface="Times New Roman" panose="02020603050405020304" pitchFamily="18" charset="0"/>
              </a:rPr>
              <a:t>测</a:t>
            </a:r>
            <a:r>
              <a:rPr lang="zh-CN" altLang="zh-CN" dirty="0">
                <a:latin typeface="Microsoft YaHei Light" panose="020B0503020204020204" pitchFamily="34" charset="-122"/>
                <a:ea typeface="Microsoft YaHei Light" panose="020B0503020204020204" pitchFamily="34" charset="-122"/>
                <a:cs typeface="PingFang SC" panose="020B0400000000000000" pitchFamily="34" charset="-122"/>
              </a:rPr>
              <a:t>量</a:t>
            </a:r>
            <a:r>
              <a:rPr lang="zh-CN" altLang="zh-CN" dirty="0">
                <a:latin typeface="Microsoft YaHei Light" panose="020B0503020204020204" pitchFamily="34" charset="-122"/>
                <a:ea typeface="Microsoft YaHei Light" panose="020B0503020204020204" pitchFamily="34" charset="-122"/>
                <a:cs typeface="Times New Roman" panose="02020603050405020304" pitchFamily="18" charset="0"/>
              </a:rPr>
              <a:t>异常，请重新测</a:t>
            </a:r>
            <a:r>
              <a:rPr lang="zh-CN" altLang="zh-CN" dirty="0">
                <a:latin typeface="Microsoft YaHei Light" panose="020B0503020204020204" pitchFamily="34" charset="-122"/>
                <a:ea typeface="Microsoft YaHei Light" panose="020B0503020204020204" pitchFamily="34" charset="-122"/>
                <a:cs typeface="PingFang SC" panose="020B0400000000000000" pitchFamily="34" charset="-122"/>
              </a:rPr>
              <a:t>量</a:t>
            </a:r>
            <a:r>
              <a:rPr lang="en-US" altLang="zh-CN" dirty="0">
                <a:latin typeface="Microsoft YaHei Light" panose="020B0503020204020204" pitchFamily="34" charset="-122"/>
                <a:ea typeface="Microsoft YaHei Light" panose="020B0503020204020204" pitchFamily="34" charset="-122"/>
                <a:cs typeface="Times New Roman" panose="02020603050405020304" pitchFamily="18" charset="0"/>
              </a:rPr>
              <a:t>”</a:t>
            </a:r>
            <a:r>
              <a:rPr lang="zh-CN" altLang="zh-CN" dirty="0">
                <a:latin typeface="Microsoft YaHei Light" panose="020B0503020204020204" pitchFamily="34" charset="-122"/>
                <a:ea typeface="Microsoft YaHei Light" panose="020B0503020204020204" pitchFamily="34" charset="-122"/>
                <a:cs typeface="Times New Roman" panose="02020603050405020304" pitchFamily="18" charset="0"/>
              </a:rPr>
              <a:t>，该怎么办？</a:t>
            </a:r>
          </a:p>
          <a:p>
            <a:r>
              <a:rPr lang="en-US" altLang="zh-CN" dirty="0">
                <a:latin typeface="Microsoft YaHei Light" panose="020B0503020204020204" pitchFamily="34" charset="-122"/>
                <a:ea typeface="Microsoft YaHei Light" panose="020B0503020204020204" pitchFamily="34" charset="-122"/>
                <a:cs typeface="Times New Roman" panose="02020603050405020304" pitchFamily="18" charset="0"/>
              </a:rPr>
              <a:t>A</a:t>
            </a:r>
            <a:r>
              <a:rPr lang="zh-CN" altLang="zh-CN" dirty="0">
                <a:latin typeface="Microsoft YaHei Light" panose="020B0503020204020204" pitchFamily="34" charset="-122"/>
                <a:ea typeface="Microsoft YaHei Light" panose="020B0503020204020204" pitchFamily="34" charset="-122"/>
                <a:cs typeface="Times New Roman" panose="02020603050405020304" pitchFamily="18" charset="0"/>
              </a:rPr>
              <a:t>：请确保</a:t>
            </a:r>
            <a:r>
              <a:rPr lang="zh-CN" altLang="zh-CN" dirty="0">
                <a:latin typeface="Microsoft YaHei Light" panose="020B0503020204020204" pitchFamily="34" charset="-122"/>
                <a:ea typeface="Microsoft YaHei Light" panose="020B0503020204020204" pitchFamily="34" charset="-122"/>
                <a:cs typeface="PingFang SC" panose="020B0400000000000000" pitchFamily="34" charset="-122"/>
              </a:rPr>
              <a:t>⽹</a:t>
            </a:r>
            <a:r>
              <a:rPr lang="zh-CN" altLang="zh-CN" dirty="0">
                <a:latin typeface="Microsoft YaHei Light" panose="020B0503020204020204" pitchFamily="34" charset="-122"/>
                <a:ea typeface="Microsoft YaHei Light" panose="020B0503020204020204" pitchFamily="34" charset="-122"/>
                <a:cs typeface="Times New Roman" panose="02020603050405020304" pitchFamily="18" charset="0"/>
              </a:rPr>
              <a:t>网络通畅，以及测量姿势正确。引起测量中断的原因有以下几点：</a:t>
            </a:r>
          </a:p>
          <a:p>
            <a:pPr marL="342900" lvl="0" indent="-342900">
              <a:buFont typeface="+mj-lt"/>
              <a:buAutoNum type="arabicPeriod"/>
            </a:pPr>
            <a:r>
              <a:rPr lang="zh-CN" altLang="zh-CN" dirty="0">
                <a:latin typeface="Microsoft YaHei Light" panose="020B0503020204020204" pitchFamily="34" charset="-122"/>
                <a:ea typeface="Microsoft YaHei Light" panose="020B0503020204020204" pitchFamily="34" charset="-122"/>
                <a:cs typeface="Times New Roman" panose="02020603050405020304" pitchFamily="18" charset="0"/>
              </a:rPr>
              <a:t>测量者乱动引起测量到的脉搏波紊乱，自动停止测量</a:t>
            </a:r>
          </a:p>
          <a:p>
            <a:pPr marL="342900" lvl="0" indent="-342900">
              <a:buFont typeface="+mj-lt"/>
              <a:buAutoNum type="arabicPeriod"/>
            </a:pPr>
            <a:r>
              <a:rPr lang="zh-CN" altLang="zh-CN" dirty="0">
                <a:latin typeface="Microsoft YaHei Light" panose="020B0503020204020204" pitchFamily="34" charset="-122"/>
                <a:ea typeface="Microsoft YaHei Light" panose="020B0503020204020204" pitchFamily="34" charset="-122"/>
                <a:cs typeface="Times New Roman" panose="02020603050405020304" pitchFamily="18" charset="0"/>
              </a:rPr>
              <a:t>测量者的手指涂有红色指甲油，或指甲油过厚，或手指受伤有厚茧，影响红光穿透。</a:t>
            </a:r>
          </a:p>
          <a:p>
            <a:pPr marL="342900" lvl="0" indent="-342900">
              <a:buFont typeface="+mj-lt"/>
              <a:buAutoNum type="arabicPeriod"/>
            </a:pPr>
            <a:r>
              <a:rPr lang="zh-CN" altLang="zh-CN" dirty="0">
                <a:latin typeface="Microsoft YaHei Light" panose="020B0503020204020204" pitchFamily="34" charset="-122"/>
                <a:ea typeface="Microsoft YaHei Light" panose="020B0503020204020204" pitchFamily="34" charset="-122"/>
                <a:cs typeface="Times New Roman" panose="02020603050405020304" pitchFamily="18" charset="0"/>
              </a:rPr>
              <a:t>测量者天生毛细血管过细，信号微弱，测不到。</a:t>
            </a:r>
          </a:p>
          <a:p>
            <a:pPr marL="342900" lvl="0" indent="-342900">
              <a:buFont typeface="+mj-lt"/>
              <a:buAutoNum type="arabicPeriod"/>
            </a:pPr>
            <a:r>
              <a:rPr lang="zh-CN" altLang="zh-CN" dirty="0">
                <a:latin typeface="Microsoft YaHei Light" panose="020B0503020204020204" pitchFamily="34" charset="-122"/>
                <a:ea typeface="Microsoft YaHei Light" panose="020B0503020204020204" pitchFamily="34" charset="-122"/>
                <a:cs typeface="Times New Roman" panose="02020603050405020304" pitchFamily="18" charset="0"/>
              </a:rPr>
              <a:t>天气冷的时候，血液微循环不佳，信号微弱测不到，可以用热水暖暖手。</a:t>
            </a:r>
          </a:p>
          <a:p>
            <a:pPr marL="342900" lvl="0" indent="-342900">
              <a:buFont typeface="+mj-lt"/>
              <a:buAutoNum type="arabicPeriod"/>
            </a:pPr>
            <a:r>
              <a:rPr lang="zh-CN" altLang="zh-CN" dirty="0">
                <a:latin typeface="Microsoft YaHei Light" panose="020B0503020204020204" pitchFamily="34" charset="-122"/>
                <a:ea typeface="Microsoft YaHei Light" panose="020B0503020204020204" pitchFamily="34" charset="-122"/>
                <a:cs typeface="Times New Roman" panose="02020603050405020304" pitchFamily="18" charset="0"/>
              </a:rPr>
              <a:t>蓝牙信号不佳，确保周围没有</a:t>
            </a:r>
            <a:r>
              <a:rPr lang="zh-CN" altLang="zh-CN" sz="2000" dirty="0">
                <a:effectLst/>
                <a:latin typeface="Microsoft YaHei Light" panose="020B0503020204020204" pitchFamily="34" charset="-122"/>
                <a:ea typeface="Microsoft YaHei Light" panose="020B0503020204020204" pitchFamily="34" charset="-122"/>
                <a:cs typeface="Times New Roman" panose="02020603050405020304" pitchFamily="18" charset="0"/>
              </a:rPr>
              <a:t>强电磁辐射，重启手机后重新测量。</a:t>
            </a:r>
            <a:endParaRPr lang="zh-CN" altLang="zh-CN" dirty="0">
              <a:latin typeface="Microsoft YaHei Light" panose="020B0503020204020204" pitchFamily="34" charset="-122"/>
              <a:ea typeface="Microsoft YaHei Light"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671938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F2975184-73B6-1B4D-A06B-DFBF42E9F4E8}"/>
              </a:ext>
            </a:extLst>
          </p:cNvPr>
          <p:cNvSpPr/>
          <p:nvPr/>
        </p:nvSpPr>
        <p:spPr>
          <a:xfrm>
            <a:off x="838200" y="1266227"/>
            <a:ext cx="10515600" cy="646331"/>
          </a:xfrm>
          <a:prstGeom prst="rect">
            <a:avLst/>
          </a:prstGeom>
        </p:spPr>
        <p:txBody>
          <a:bodyPr wrap="square">
            <a:spAutoFit/>
          </a:bodyPr>
          <a:lstStyle/>
          <a:p>
            <a:r>
              <a:rPr lang="en-US" altLang="zh-CN" dirty="0">
                <a:latin typeface="Microsoft YaHei Light" panose="020B0503020204020204" pitchFamily="34" charset="-122"/>
                <a:ea typeface="Microsoft YaHei Light" panose="020B0503020204020204" pitchFamily="34" charset="-122"/>
                <a:cs typeface="Times New Roman" panose="02020603050405020304" pitchFamily="18" charset="0"/>
              </a:rPr>
              <a:t>Q</a:t>
            </a:r>
            <a:r>
              <a:rPr lang="zh-CN" altLang="zh-CN" dirty="0">
                <a:latin typeface="Microsoft YaHei Light" panose="020B0503020204020204" pitchFamily="34" charset="-122"/>
                <a:ea typeface="Microsoft YaHei Light" panose="020B0503020204020204" pitchFamily="34" charset="-122"/>
                <a:cs typeface="Times New Roman" panose="02020603050405020304" pitchFamily="18" charset="0"/>
              </a:rPr>
              <a:t>：测量结束后会提问是否饮酒运动等等问题，为什么？</a:t>
            </a:r>
          </a:p>
          <a:p>
            <a:r>
              <a:rPr lang="en-US" altLang="zh-CN" dirty="0">
                <a:latin typeface="Microsoft YaHei Light" panose="020B0503020204020204" pitchFamily="34" charset="-122"/>
                <a:ea typeface="Microsoft YaHei Light" panose="020B0503020204020204" pitchFamily="34" charset="-122"/>
                <a:cs typeface="Times New Roman" panose="02020603050405020304" pitchFamily="18" charset="0"/>
              </a:rPr>
              <a:t>A</a:t>
            </a:r>
            <a:r>
              <a:rPr lang="zh-CN" altLang="zh-CN" dirty="0">
                <a:latin typeface="Microsoft YaHei Light" panose="020B0503020204020204" pitchFamily="34" charset="-122"/>
                <a:ea typeface="Microsoft YaHei Light" panose="020B0503020204020204" pitchFamily="34" charset="-122"/>
                <a:cs typeface="Times New Roman" panose="02020603050405020304" pitchFamily="18" charset="0"/>
              </a:rPr>
              <a:t>：脉诊仪测量到被测者可能有应激状态，提问相当于问诊的过程。</a:t>
            </a:r>
          </a:p>
        </p:txBody>
      </p:sp>
      <p:sp>
        <p:nvSpPr>
          <p:cNvPr id="5" name="矩形 4">
            <a:extLst>
              <a:ext uri="{FF2B5EF4-FFF2-40B4-BE49-F238E27FC236}">
                <a16:creationId xmlns:a16="http://schemas.microsoft.com/office/drawing/2014/main" id="{E94D3FA5-CBCB-8B4B-940F-08EDA6CEF667}"/>
              </a:ext>
            </a:extLst>
          </p:cNvPr>
          <p:cNvSpPr/>
          <p:nvPr/>
        </p:nvSpPr>
        <p:spPr>
          <a:xfrm>
            <a:off x="838201" y="2257666"/>
            <a:ext cx="10709308" cy="1477328"/>
          </a:xfrm>
          <a:prstGeom prst="rect">
            <a:avLst/>
          </a:prstGeom>
        </p:spPr>
        <p:txBody>
          <a:bodyPr wrap="square">
            <a:spAutoFit/>
          </a:bodyPr>
          <a:lstStyle/>
          <a:p>
            <a:r>
              <a:rPr lang="en-US" altLang="zh-CN" dirty="0">
                <a:latin typeface="Microsoft YaHei Light" panose="020B0503020204020204" pitchFamily="34" charset="-122"/>
                <a:ea typeface="Microsoft YaHei Light" panose="020B0503020204020204" pitchFamily="34" charset="-122"/>
                <a:cs typeface="Times New Roman" panose="02020603050405020304" pitchFamily="18" charset="0"/>
              </a:rPr>
              <a:t>Q</a:t>
            </a:r>
            <a:r>
              <a:rPr lang="zh-CN" altLang="zh-CN" dirty="0">
                <a:latin typeface="Microsoft YaHei Light" panose="020B0503020204020204" pitchFamily="34" charset="-122"/>
                <a:ea typeface="Microsoft YaHei Light" panose="020B0503020204020204" pitchFamily="34" charset="-122"/>
                <a:cs typeface="Times New Roman" panose="02020603050405020304" pitchFamily="18" charset="0"/>
              </a:rPr>
              <a:t>：为什么选择了应激状态后的检测报告没有风险预估，体质辨证和脏腑辨证的板块？</a:t>
            </a:r>
          </a:p>
          <a:p>
            <a:r>
              <a:rPr lang="en-US" altLang="zh-CN" dirty="0">
                <a:latin typeface="Microsoft YaHei Light" panose="020B0503020204020204" pitchFamily="34" charset="-122"/>
                <a:ea typeface="Microsoft YaHei Light" panose="020B0503020204020204" pitchFamily="34" charset="-122"/>
                <a:cs typeface="Times New Roman" panose="02020603050405020304" pitchFamily="18" charset="0"/>
              </a:rPr>
              <a:t>A</a:t>
            </a:r>
            <a:r>
              <a:rPr lang="zh-CN" altLang="zh-CN" dirty="0">
                <a:latin typeface="Microsoft YaHei Light" panose="020B0503020204020204" pitchFamily="34" charset="-122"/>
                <a:ea typeface="Microsoft YaHei Light" panose="020B0503020204020204" pitchFamily="34" charset="-122"/>
                <a:cs typeface="Times New Roman" panose="02020603050405020304" pitchFamily="18" charset="0"/>
              </a:rPr>
              <a:t>：因为脉诊仪的报告是实测型的，测得的是当前的状态。而当前被测者的身体处于应激状态，并不代表身体常态，所以就算给出了风险预估，体质辨证和脏腑辨证这些板块，也是不准的，客户不可能因为当前感冒了，或者喝酒了这些暂时的状态，就根据应激态脉象判定别人高血压或其他病症有风险。不要为了强求要这些板块而去随便回答提问，强求来的报告不准的话，更容易丢失客户。</a:t>
            </a:r>
          </a:p>
        </p:txBody>
      </p:sp>
      <p:sp>
        <p:nvSpPr>
          <p:cNvPr id="7" name="矩形 6">
            <a:extLst>
              <a:ext uri="{FF2B5EF4-FFF2-40B4-BE49-F238E27FC236}">
                <a16:creationId xmlns:a16="http://schemas.microsoft.com/office/drawing/2014/main" id="{FA968E91-EB5F-AE48-944F-87D13992FA2B}"/>
              </a:ext>
            </a:extLst>
          </p:cNvPr>
          <p:cNvSpPr/>
          <p:nvPr/>
        </p:nvSpPr>
        <p:spPr>
          <a:xfrm>
            <a:off x="838202" y="4119495"/>
            <a:ext cx="10709307" cy="1477328"/>
          </a:xfrm>
          <a:prstGeom prst="rect">
            <a:avLst/>
          </a:prstGeom>
        </p:spPr>
        <p:txBody>
          <a:bodyPr wrap="square">
            <a:spAutoFit/>
          </a:bodyPr>
          <a:lstStyle/>
          <a:p>
            <a:r>
              <a:rPr lang="en-US" altLang="zh-CN" dirty="0">
                <a:latin typeface="Microsoft YaHei Light" panose="020B0503020204020204" pitchFamily="34" charset="-122"/>
                <a:ea typeface="Microsoft YaHei Light" panose="020B0503020204020204" pitchFamily="34" charset="-122"/>
                <a:cs typeface="Times New Roman" panose="02020603050405020304" pitchFamily="18" charset="0"/>
              </a:rPr>
              <a:t>Q</a:t>
            </a:r>
            <a:r>
              <a:rPr lang="zh-CN" altLang="zh-CN" dirty="0">
                <a:latin typeface="Microsoft YaHei Light" panose="020B0503020204020204" pitchFamily="34" charset="-122"/>
                <a:ea typeface="Microsoft YaHei Light" panose="020B0503020204020204" pitchFamily="34" charset="-122"/>
                <a:cs typeface="Times New Roman" panose="02020603050405020304" pitchFamily="18" charset="0"/>
              </a:rPr>
              <a:t>：如何对比自己的检测报告更科学？</a:t>
            </a:r>
          </a:p>
          <a:p>
            <a:r>
              <a:rPr lang="en-US" altLang="zh-CN" dirty="0">
                <a:latin typeface="Microsoft YaHei Light" panose="020B0503020204020204" pitchFamily="34" charset="-122"/>
                <a:ea typeface="Microsoft YaHei Light" panose="020B0503020204020204" pitchFamily="34" charset="-122"/>
                <a:cs typeface="Times New Roman" panose="02020603050405020304" pitchFamily="18" charset="0"/>
              </a:rPr>
              <a:t>A</a:t>
            </a:r>
            <a:r>
              <a:rPr lang="zh-CN" altLang="zh-CN" dirty="0">
                <a:latin typeface="Microsoft YaHei Light" panose="020B0503020204020204" pitchFamily="34" charset="-122"/>
                <a:ea typeface="Microsoft YaHei Light" panose="020B0503020204020204" pitchFamily="34" charset="-122"/>
                <a:cs typeface="Times New Roman" panose="02020603050405020304" pitchFamily="18" charset="0"/>
              </a:rPr>
              <a:t>：对比自己的检测报告看身体是否有改善需要有一些特定条件，比如每天的同一时间段测得的脉象去做对比，因为上午和下午的脉象是不一样的，上午是休息最好的状态，下午则有很多因素影响到身体，比如劳累，喝茶，喝酒，喝咖啡，抽烟，吃得过饱或饥饿等等。所以最好的测量时间是在早上。不要用上午和下午的报告去做对比，也不要拿左手和右手的报告去做对比，没有太大意义。</a:t>
            </a:r>
          </a:p>
        </p:txBody>
      </p:sp>
      <p:sp>
        <p:nvSpPr>
          <p:cNvPr id="8" name="标题 1">
            <a:extLst>
              <a:ext uri="{FF2B5EF4-FFF2-40B4-BE49-F238E27FC236}">
                <a16:creationId xmlns:a16="http://schemas.microsoft.com/office/drawing/2014/main" id="{CC154C71-73A3-DF46-9AC3-54BEF1009887}"/>
              </a:ext>
            </a:extLst>
          </p:cNvPr>
          <p:cNvSpPr>
            <a:spLocks noGrp="1"/>
          </p:cNvSpPr>
          <p:nvPr>
            <p:ph type="title"/>
          </p:nvPr>
        </p:nvSpPr>
        <p:spPr>
          <a:xfrm>
            <a:off x="838200" y="365125"/>
            <a:ext cx="10515600" cy="1325563"/>
          </a:xfrm>
        </p:spPr>
        <p:txBody>
          <a:bodyPr/>
          <a:lstStyle/>
          <a:p>
            <a:r>
              <a:rPr lang="en-US" altLang="zh-CN" dirty="0">
                <a:latin typeface="Microsoft YaHei Light" panose="020B0503020204020204" pitchFamily="34" charset="-122"/>
                <a:ea typeface="Microsoft YaHei Light" panose="020B0503020204020204" pitchFamily="34" charset="-122"/>
              </a:rPr>
              <a:t>APP</a:t>
            </a:r>
            <a:r>
              <a:rPr lang="zh-CN" altLang="zh-CN" dirty="0">
                <a:latin typeface="Microsoft YaHei Light" panose="020B0503020204020204" pitchFamily="34" charset="-122"/>
                <a:ea typeface="Microsoft YaHei Light" panose="020B0503020204020204" pitchFamily="34" charset="-122"/>
              </a:rPr>
              <a:t>使用技巧</a:t>
            </a:r>
            <a:br>
              <a:rPr lang="zh-CN" altLang="zh-CN" dirty="0">
                <a:latin typeface="Microsoft YaHei Light" panose="020B0503020204020204" pitchFamily="34" charset="-122"/>
                <a:ea typeface="Microsoft YaHei Light" panose="020B0503020204020204" pitchFamily="34" charset="-122"/>
              </a:rPr>
            </a:br>
            <a:endParaRPr kumimoji="1" lang="zh-CN" altLang="en-US" dirty="0">
              <a:latin typeface="Microsoft YaHei Light" panose="020B0503020204020204" pitchFamily="34" charset="-122"/>
              <a:ea typeface="Microsoft YaHei Light" panose="020B0503020204020204" pitchFamily="34" charset="-122"/>
            </a:endParaRPr>
          </a:p>
        </p:txBody>
      </p:sp>
    </p:spTree>
    <p:extLst>
      <p:ext uri="{BB962C8B-B14F-4D97-AF65-F5344CB8AC3E}">
        <p14:creationId xmlns:p14="http://schemas.microsoft.com/office/powerpoint/2010/main" val="4228768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EA1D84-7E2A-B347-8353-546FBAF952F3}"/>
              </a:ext>
            </a:extLst>
          </p:cNvPr>
          <p:cNvSpPr>
            <a:spLocks noGrp="1"/>
          </p:cNvSpPr>
          <p:nvPr>
            <p:ph type="title"/>
          </p:nvPr>
        </p:nvSpPr>
        <p:spPr/>
        <p:txBody>
          <a:bodyPr/>
          <a:lstStyle/>
          <a:p>
            <a:r>
              <a:rPr lang="zh-CN" altLang="zh-CN" dirty="0">
                <a:latin typeface="Microsoft YaHei Light" panose="020B0503020204020204" pitchFamily="34" charset="-122"/>
                <a:ea typeface="Microsoft YaHei Light" panose="020B0503020204020204" pitchFamily="34" charset="-122"/>
              </a:rPr>
              <a:t>如何确定报告的准确性</a:t>
            </a:r>
            <a:br>
              <a:rPr lang="zh-CN" altLang="zh-CN" dirty="0">
                <a:latin typeface="Microsoft YaHei Light" panose="020B0503020204020204" pitchFamily="34" charset="-122"/>
                <a:ea typeface="Microsoft YaHei Light" panose="020B0503020204020204" pitchFamily="34" charset="-122"/>
              </a:rPr>
            </a:br>
            <a:endParaRPr kumimoji="1" lang="zh-CN" altLang="en-US" dirty="0">
              <a:latin typeface="Microsoft YaHei Light" panose="020B0503020204020204" pitchFamily="34" charset="-122"/>
              <a:ea typeface="Microsoft YaHei Light" panose="020B0503020204020204" pitchFamily="34" charset="-122"/>
            </a:endParaRPr>
          </a:p>
        </p:txBody>
      </p:sp>
      <p:sp>
        <p:nvSpPr>
          <p:cNvPr id="5" name="矩形 4">
            <a:extLst>
              <a:ext uri="{FF2B5EF4-FFF2-40B4-BE49-F238E27FC236}">
                <a16:creationId xmlns:a16="http://schemas.microsoft.com/office/drawing/2014/main" id="{420AC37E-C977-6C44-8040-2106D8EF61C5}"/>
              </a:ext>
            </a:extLst>
          </p:cNvPr>
          <p:cNvSpPr/>
          <p:nvPr/>
        </p:nvSpPr>
        <p:spPr>
          <a:xfrm>
            <a:off x="838200" y="1142972"/>
            <a:ext cx="8007849" cy="5509200"/>
          </a:xfrm>
          <a:prstGeom prst="rect">
            <a:avLst/>
          </a:prstGeom>
        </p:spPr>
        <p:txBody>
          <a:bodyPr wrap="square">
            <a:spAutoFit/>
          </a:bodyPr>
          <a:lstStyle/>
          <a:p>
            <a:r>
              <a:rPr lang="en-US" altLang="zh-CN" sz="1600" dirty="0">
                <a:latin typeface="Microsoft YaHei Light" panose="020B0503020204020204" pitchFamily="34" charset="-122"/>
                <a:ea typeface="Microsoft YaHei Light" panose="020B0503020204020204" pitchFamily="34" charset="-122"/>
                <a:cs typeface="Times New Roman" panose="02020603050405020304" pitchFamily="18" charset="0"/>
              </a:rPr>
              <a:t>Q</a:t>
            </a:r>
            <a:r>
              <a:rPr lang="zh-CN" altLang="zh-CN" sz="1600" dirty="0">
                <a:latin typeface="Microsoft YaHei Light" panose="020B0503020204020204" pitchFamily="34" charset="-122"/>
                <a:ea typeface="Microsoft YaHei Light" panose="020B0503020204020204" pitchFamily="34" charset="-122"/>
                <a:cs typeface="Times New Roman" panose="02020603050405020304" pitchFamily="18" charset="0"/>
              </a:rPr>
              <a:t>：连续测量两次，时间间隔不长，为什么测量结果会有差异？</a:t>
            </a:r>
          </a:p>
          <a:p>
            <a:r>
              <a:rPr lang="en-US" altLang="zh-CN" sz="1600" dirty="0">
                <a:latin typeface="Microsoft YaHei Light" panose="020B0503020204020204" pitchFamily="34" charset="-122"/>
                <a:ea typeface="Microsoft YaHei Light" panose="020B0503020204020204" pitchFamily="34" charset="-122"/>
                <a:cs typeface="Times New Roman" panose="02020603050405020304" pitchFamily="18" charset="0"/>
              </a:rPr>
              <a:t>A</a:t>
            </a:r>
            <a:r>
              <a:rPr lang="zh-CN" altLang="zh-CN" sz="1600" dirty="0">
                <a:latin typeface="Microsoft YaHei Light" panose="020B0503020204020204" pitchFamily="34" charset="-122"/>
                <a:ea typeface="Microsoft YaHei Light" panose="020B0503020204020204" pitchFamily="34" charset="-122"/>
                <a:cs typeface="Times New Roman" panose="02020603050405020304" pitchFamily="18" charset="0"/>
              </a:rPr>
              <a:t>：有差异分几种情况：</a:t>
            </a:r>
          </a:p>
          <a:p>
            <a:pPr marL="342900" lvl="0" indent="-342900">
              <a:buFont typeface="+mj-lt"/>
              <a:buAutoNum type="arabicPeriod"/>
            </a:pPr>
            <a:r>
              <a:rPr lang="zh-CN" altLang="zh-CN" sz="1600" dirty="0">
                <a:latin typeface="Microsoft YaHei Light" panose="020B0503020204020204" pitchFamily="34" charset="-122"/>
                <a:ea typeface="Microsoft YaHei Light" panose="020B0503020204020204" pitchFamily="34" charset="-122"/>
                <a:cs typeface="Times New Roman" panose="02020603050405020304" pitchFamily="18" charset="0"/>
              </a:rPr>
              <a:t>人体的气血时刻在变化，多次测量略有波动属于人体正常现象，在短时间内并且心率波动不大的情况下，一般相差不会超过百分之十。</a:t>
            </a:r>
            <a:endParaRPr lang="en-US" altLang="zh-CN" sz="1600" dirty="0">
              <a:latin typeface="Microsoft YaHei Light" panose="020B0503020204020204" pitchFamily="34" charset="-122"/>
              <a:ea typeface="Microsoft YaHei Light" panose="020B0503020204020204" pitchFamily="34" charset="-122"/>
              <a:cs typeface="Times New Roman" panose="02020603050405020304" pitchFamily="18" charset="0"/>
            </a:endParaRPr>
          </a:p>
          <a:p>
            <a:pPr marL="342900" lvl="0" indent="-342900">
              <a:buFont typeface="+mj-lt"/>
              <a:buAutoNum type="arabicPeriod"/>
            </a:pPr>
            <a:endParaRPr lang="zh-CN" altLang="zh-CN" sz="1600" dirty="0">
              <a:latin typeface="Microsoft YaHei Light" panose="020B0503020204020204" pitchFamily="34" charset="-122"/>
              <a:ea typeface="Microsoft YaHei Light" panose="020B0503020204020204" pitchFamily="34" charset="-122"/>
              <a:cs typeface="Times New Roman" panose="02020603050405020304" pitchFamily="18" charset="0"/>
            </a:endParaRPr>
          </a:p>
          <a:p>
            <a:pPr marL="342900" lvl="0" indent="-342900">
              <a:buFont typeface="+mj-lt"/>
              <a:buAutoNum type="arabicPeriod"/>
            </a:pPr>
            <a:r>
              <a:rPr lang="zh-CN" altLang="zh-CN" sz="1600" dirty="0">
                <a:latin typeface="Microsoft YaHei Light" panose="020B0503020204020204" pitchFamily="34" charset="-122"/>
                <a:ea typeface="Microsoft YaHei Light" panose="020B0503020204020204" pitchFamily="34" charset="-122"/>
                <a:cs typeface="Times New Roman" panose="02020603050405020304" pitchFamily="18" charset="0"/>
              </a:rPr>
              <a:t>如果两次报告心率明显不一样的话，说明客户第一次测量的时候没有休息充分，而第二次测量是静坐了一会儿之后，心率恢复到正常值的时候测的，结果肯定是有差别的。所以才会要求测量时必须在一个舒适的环境中，坐着休息</a:t>
            </a:r>
            <a:r>
              <a:rPr lang="zh-CN" altLang="zh-CN" sz="1600" dirty="0">
                <a:latin typeface="Microsoft YaHei Light" panose="020B0503020204020204" pitchFamily="34" charset="-122"/>
                <a:ea typeface="Microsoft YaHei Light" panose="020B0503020204020204" pitchFamily="34" charset="-122"/>
                <a:cs typeface="PingFang SC" panose="020B0400000000000000" pitchFamily="34" charset="-122"/>
              </a:rPr>
              <a:t>⾄</a:t>
            </a:r>
            <a:r>
              <a:rPr lang="zh-CN" altLang="zh-CN" sz="1600" dirty="0">
                <a:latin typeface="Microsoft YaHei Light" panose="020B0503020204020204" pitchFamily="34" charset="-122"/>
                <a:ea typeface="Microsoft YaHei Light" panose="020B0503020204020204" pitchFamily="34" charset="-122"/>
                <a:cs typeface="Times New Roman" panose="02020603050405020304" pitchFamily="18" charset="0"/>
              </a:rPr>
              <a:t>少</a:t>
            </a:r>
            <a:r>
              <a:rPr lang="en-US" altLang="zh-CN" sz="1600" dirty="0">
                <a:latin typeface="Microsoft YaHei Light" panose="020B0503020204020204" pitchFamily="34" charset="-122"/>
                <a:ea typeface="Microsoft YaHei Light" panose="020B0503020204020204" pitchFamily="34" charset="-122"/>
                <a:cs typeface="Times New Roman" panose="02020603050405020304" pitchFamily="18" charset="0"/>
              </a:rPr>
              <a:t>5</a:t>
            </a:r>
            <a:r>
              <a:rPr lang="zh-CN" altLang="zh-CN" sz="1600" dirty="0">
                <a:latin typeface="Microsoft YaHei Light" panose="020B0503020204020204" pitchFamily="34" charset="-122"/>
                <a:ea typeface="Microsoft YaHei Light" panose="020B0503020204020204" pitchFamily="34" charset="-122"/>
                <a:cs typeface="Times New Roman" panose="02020603050405020304" pitchFamily="18" charset="0"/>
              </a:rPr>
              <a:t>分钟，放松心情，避免焦虑与激动。</a:t>
            </a:r>
            <a:endParaRPr lang="en-US" altLang="zh-CN" sz="1600" dirty="0">
              <a:latin typeface="Microsoft YaHei Light" panose="020B0503020204020204" pitchFamily="34" charset="-122"/>
              <a:ea typeface="Microsoft YaHei Light" panose="020B0503020204020204" pitchFamily="34" charset="-122"/>
              <a:cs typeface="Times New Roman" panose="02020603050405020304" pitchFamily="18" charset="0"/>
            </a:endParaRPr>
          </a:p>
          <a:p>
            <a:pPr marL="342900" lvl="0" indent="-342900">
              <a:buFont typeface="+mj-lt"/>
              <a:buAutoNum type="arabicPeriod"/>
            </a:pPr>
            <a:endParaRPr lang="zh-CN" altLang="zh-CN" sz="1600" dirty="0">
              <a:latin typeface="Microsoft YaHei Light" panose="020B0503020204020204" pitchFamily="34" charset="-122"/>
              <a:ea typeface="Microsoft YaHei Light" panose="020B0503020204020204" pitchFamily="34" charset="-122"/>
              <a:cs typeface="Times New Roman" panose="02020603050405020304" pitchFamily="18" charset="0"/>
            </a:endParaRPr>
          </a:p>
          <a:p>
            <a:pPr marL="342900" lvl="0" indent="-342900">
              <a:buFont typeface="+mj-lt"/>
              <a:buAutoNum type="arabicPeriod"/>
            </a:pPr>
            <a:r>
              <a:rPr lang="zh-CN" altLang="zh-CN" sz="1600" dirty="0">
                <a:latin typeface="Microsoft YaHei Light" panose="020B0503020204020204" pitchFamily="34" charset="-122"/>
                <a:ea typeface="Microsoft YaHei Light" panose="020B0503020204020204" pitchFamily="34" charset="-122"/>
                <a:cs typeface="Times New Roman" panose="02020603050405020304" pitchFamily="18" charset="0"/>
              </a:rPr>
              <a:t>如果两次报告局部脉搏波形图明显不一致，波形很乱不规律的话，说明两种情况，第一种是当前蓝牙不是很稳定，传输的过程中有丢包的情况。第二种是客户可能有心率不齐的情况。重新测一次，如果第二次波形明显变规律了，那就说明是蓝牙的问题，如果多测几次还是不规律则考虑是心率不齐的情况。</a:t>
            </a:r>
            <a:endParaRPr lang="en-US" altLang="zh-CN" sz="1600" dirty="0">
              <a:latin typeface="Microsoft YaHei Light" panose="020B0503020204020204" pitchFamily="34" charset="-122"/>
              <a:ea typeface="Microsoft YaHei Light" panose="020B0503020204020204" pitchFamily="34" charset="-122"/>
              <a:cs typeface="Times New Roman" panose="02020603050405020304" pitchFamily="18" charset="0"/>
            </a:endParaRPr>
          </a:p>
          <a:p>
            <a:pPr marL="342900" lvl="0" indent="-342900">
              <a:buFont typeface="+mj-lt"/>
              <a:buAutoNum type="arabicPeriod"/>
            </a:pPr>
            <a:endParaRPr lang="zh-CN" altLang="zh-CN" sz="1600" dirty="0">
              <a:latin typeface="Microsoft YaHei Light" panose="020B0503020204020204" pitchFamily="34" charset="-122"/>
              <a:ea typeface="Microsoft YaHei Light" panose="020B0503020204020204" pitchFamily="34" charset="-122"/>
              <a:cs typeface="Times New Roman" panose="02020603050405020304" pitchFamily="18" charset="0"/>
            </a:endParaRPr>
          </a:p>
          <a:p>
            <a:pPr marL="342900" lvl="0" indent="-342900">
              <a:buFont typeface="+mj-lt"/>
              <a:buAutoNum type="arabicPeriod"/>
            </a:pPr>
            <a:r>
              <a:rPr lang="zh-CN" altLang="zh-CN" sz="1600" dirty="0">
                <a:latin typeface="Microsoft YaHei Light" panose="020B0503020204020204" pitchFamily="34" charset="-122"/>
                <a:ea typeface="Microsoft YaHei Light" panose="020B0503020204020204" pitchFamily="34" charset="-122"/>
                <a:cs typeface="Times New Roman" panose="02020603050405020304" pitchFamily="18" charset="0"/>
              </a:rPr>
              <a:t>如果被测者在两次测量过程中有过饮酒，喝茶，喝咖啡，抽烟，吃东西，大笑或情绪激动等情况，则脉象有变化很正常。</a:t>
            </a:r>
            <a:endParaRPr lang="en-US" altLang="zh-CN" sz="1600" dirty="0">
              <a:latin typeface="Microsoft YaHei Light" panose="020B0503020204020204" pitchFamily="34" charset="-122"/>
              <a:ea typeface="Microsoft YaHei Light" panose="020B0503020204020204" pitchFamily="34" charset="-122"/>
              <a:cs typeface="Times New Roman" panose="02020603050405020304" pitchFamily="18" charset="0"/>
            </a:endParaRPr>
          </a:p>
          <a:p>
            <a:pPr marL="342900" lvl="0" indent="-342900">
              <a:buFont typeface="+mj-lt"/>
              <a:buAutoNum type="arabicPeriod"/>
            </a:pPr>
            <a:endParaRPr lang="zh-CN" altLang="zh-CN" sz="1600" dirty="0">
              <a:latin typeface="Microsoft YaHei Light" panose="020B0503020204020204" pitchFamily="34" charset="-122"/>
              <a:ea typeface="Microsoft YaHei Light" panose="020B0503020204020204" pitchFamily="34" charset="-122"/>
              <a:cs typeface="Times New Roman" panose="02020603050405020304" pitchFamily="18" charset="0"/>
            </a:endParaRPr>
          </a:p>
          <a:p>
            <a:pPr marL="342900" lvl="0" indent="-342900">
              <a:buFont typeface="+mj-lt"/>
              <a:buAutoNum type="arabicPeriod"/>
            </a:pPr>
            <a:r>
              <a:rPr lang="zh-CN" altLang="zh-CN" sz="1600" dirty="0">
                <a:latin typeface="Microsoft YaHei Light" panose="020B0503020204020204" pitchFamily="34" charset="-122"/>
                <a:ea typeface="Microsoft YaHei Light" panose="020B0503020204020204" pitchFamily="34" charset="-122"/>
                <a:cs typeface="Times New Roman" panose="02020603050405020304" pitchFamily="18" charset="0"/>
              </a:rPr>
              <a:t>如果被测者在测量过程中乱动或说话，也会引起测量结果有偏差，因为脉诊仪是通过红光捕捉动脉毛细血管的脉搏波再通过计算得出最后的检测报告，并且脉诊仪的灵敏度非常高，有点类似于做心电图检测的时候，手指稍有晃动或说话都会造成波形起变化。</a:t>
            </a:r>
          </a:p>
        </p:txBody>
      </p:sp>
      <p:pic>
        <p:nvPicPr>
          <p:cNvPr id="4" name="图片 3" descr="图表, 折线图&#10;&#10;描述已自动生成">
            <a:extLst>
              <a:ext uri="{FF2B5EF4-FFF2-40B4-BE49-F238E27FC236}">
                <a16:creationId xmlns:a16="http://schemas.microsoft.com/office/drawing/2014/main" id="{F1B60070-4AE1-4741-A263-744ECE985943}"/>
              </a:ext>
            </a:extLst>
          </p:cNvPr>
          <p:cNvPicPr>
            <a:picLocks noChangeAspect="1"/>
          </p:cNvPicPr>
          <p:nvPr/>
        </p:nvPicPr>
        <p:blipFill>
          <a:blip r:embed="rId2"/>
          <a:stretch>
            <a:fillRect/>
          </a:stretch>
        </p:blipFill>
        <p:spPr>
          <a:xfrm>
            <a:off x="8824129" y="667820"/>
            <a:ext cx="3152319" cy="2195888"/>
          </a:xfrm>
          <a:prstGeom prst="rect">
            <a:avLst/>
          </a:prstGeom>
        </p:spPr>
      </p:pic>
      <p:pic>
        <p:nvPicPr>
          <p:cNvPr id="9" name="图片 8" descr="图表, 折线图&#10;&#10;描述已自动生成">
            <a:extLst>
              <a:ext uri="{FF2B5EF4-FFF2-40B4-BE49-F238E27FC236}">
                <a16:creationId xmlns:a16="http://schemas.microsoft.com/office/drawing/2014/main" id="{DE708B95-3087-41C9-9FEC-55B2682167B0}"/>
              </a:ext>
            </a:extLst>
          </p:cNvPr>
          <p:cNvPicPr>
            <a:picLocks noChangeAspect="1"/>
          </p:cNvPicPr>
          <p:nvPr/>
        </p:nvPicPr>
        <p:blipFill>
          <a:blip r:embed="rId3"/>
          <a:stretch>
            <a:fillRect/>
          </a:stretch>
        </p:blipFill>
        <p:spPr>
          <a:xfrm>
            <a:off x="8895157" y="2483422"/>
            <a:ext cx="3081291" cy="2274518"/>
          </a:xfrm>
          <a:prstGeom prst="rect">
            <a:avLst/>
          </a:prstGeom>
        </p:spPr>
      </p:pic>
    </p:spTree>
    <p:extLst>
      <p:ext uri="{BB962C8B-B14F-4D97-AF65-F5344CB8AC3E}">
        <p14:creationId xmlns:p14="http://schemas.microsoft.com/office/powerpoint/2010/main" val="3315516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866E24-5EA0-7346-B39C-EC176E91EB02}"/>
              </a:ext>
            </a:extLst>
          </p:cNvPr>
          <p:cNvSpPr>
            <a:spLocks noGrp="1"/>
          </p:cNvSpPr>
          <p:nvPr>
            <p:ph type="title"/>
          </p:nvPr>
        </p:nvSpPr>
        <p:spPr>
          <a:xfrm>
            <a:off x="838200" y="153377"/>
            <a:ext cx="10515600" cy="1325563"/>
          </a:xfrm>
        </p:spPr>
        <p:txBody>
          <a:bodyPr/>
          <a:lstStyle/>
          <a:p>
            <a:r>
              <a:rPr lang="zh-CN" altLang="zh-CN" dirty="0"/>
              <a:t>专业解读</a:t>
            </a:r>
            <a:r>
              <a:rPr lang="en-US" altLang="zh-CN" dirty="0"/>
              <a:t>-</a:t>
            </a:r>
            <a:r>
              <a:rPr lang="zh-CN" altLang="en-US" dirty="0"/>
              <a:t>高手篇</a:t>
            </a:r>
            <a:endParaRPr kumimoji="1" lang="zh-CN" altLang="en-US" dirty="0"/>
          </a:p>
        </p:txBody>
      </p:sp>
      <p:pic>
        <p:nvPicPr>
          <p:cNvPr id="6" name="图片 5">
            <a:extLst>
              <a:ext uri="{FF2B5EF4-FFF2-40B4-BE49-F238E27FC236}">
                <a16:creationId xmlns:a16="http://schemas.microsoft.com/office/drawing/2014/main" id="{82DA65F2-2DC6-E747-BA8E-F7322BB92674}"/>
              </a:ext>
            </a:extLst>
          </p:cNvPr>
          <p:cNvPicPr>
            <a:picLocks noChangeAspect="1"/>
          </p:cNvPicPr>
          <p:nvPr/>
        </p:nvPicPr>
        <p:blipFill rotWithShape="1">
          <a:blip r:embed="rId2"/>
          <a:srcRect t="1439" b="64676"/>
          <a:stretch/>
        </p:blipFill>
        <p:spPr>
          <a:xfrm>
            <a:off x="698643" y="1152829"/>
            <a:ext cx="5208998" cy="5551794"/>
          </a:xfrm>
          <a:prstGeom prst="rect">
            <a:avLst/>
          </a:prstGeom>
        </p:spPr>
      </p:pic>
      <p:pic>
        <p:nvPicPr>
          <p:cNvPr id="9" name="图片 8">
            <a:extLst>
              <a:ext uri="{FF2B5EF4-FFF2-40B4-BE49-F238E27FC236}">
                <a16:creationId xmlns:a16="http://schemas.microsoft.com/office/drawing/2014/main" id="{8F08E680-C10B-0D4E-9FF8-A6DDAAC3B06F}"/>
              </a:ext>
            </a:extLst>
          </p:cNvPr>
          <p:cNvPicPr>
            <a:picLocks noChangeAspect="1"/>
          </p:cNvPicPr>
          <p:nvPr/>
        </p:nvPicPr>
        <p:blipFill rotWithShape="1">
          <a:blip r:embed="rId2"/>
          <a:srcRect t="35719" b="30396"/>
          <a:stretch/>
        </p:blipFill>
        <p:spPr>
          <a:xfrm>
            <a:off x="6144802" y="1152829"/>
            <a:ext cx="5208998" cy="5551794"/>
          </a:xfrm>
          <a:prstGeom prst="rect">
            <a:avLst/>
          </a:prstGeom>
        </p:spPr>
      </p:pic>
    </p:spTree>
    <p:extLst>
      <p:ext uri="{BB962C8B-B14F-4D97-AF65-F5344CB8AC3E}">
        <p14:creationId xmlns:p14="http://schemas.microsoft.com/office/powerpoint/2010/main" val="3317973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F0305337-B1E6-8D49-A477-A9F895D44DE0}"/>
              </a:ext>
            </a:extLst>
          </p:cNvPr>
          <p:cNvPicPr>
            <a:picLocks noChangeAspect="1"/>
          </p:cNvPicPr>
          <p:nvPr/>
        </p:nvPicPr>
        <p:blipFill rotWithShape="1">
          <a:blip r:embed="rId2"/>
          <a:srcRect t="69633"/>
          <a:stretch/>
        </p:blipFill>
        <p:spPr>
          <a:xfrm>
            <a:off x="3226455" y="750014"/>
            <a:ext cx="5739089" cy="5646385"/>
          </a:xfrm>
          <a:prstGeom prst="rect">
            <a:avLst/>
          </a:prstGeom>
        </p:spPr>
      </p:pic>
    </p:spTree>
    <p:extLst>
      <p:ext uri="{BB962C8B-B14F-4D97-AF65-F5344CB8AC3E}">
        <p14:creationId xmlns:p14="http://schemas.microsoft.com/office/powerpoint/2010/main" val="2159800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7361CB-9599-504A-9886-5EF6704EADF6}"/>
              </a:ext>
            </a:extLst>
          </p:cNvPr>
          <p:cNvSpPr>
            <a:spLocks noGrp="1"/>
          </p:cNvSpPr>
          <p:nvPr>
            <p:ph type="title"/>
          </p:nvPr>
        </p:nvSpPr>
        <p:spPr>
          <a:xfrm>
            <a:off x="838200" y="139094"/>
            <a:ext cx="10515600" cy="1325563"/>
          </a:xfrm>
        </p:spPr>
        <p:txBody>
          <a:bodyPr/>
          <a:lstStyle/>
          <a:p>
            <a:r>
              <a:rPr lang="zh-CN" altLang="zh-CN" dirty="0"/>
              <a:t>专业解读</a:t>
            </a:r>
            <a:r>
              <a:rPr lang="en-US" altLang="zh-CN" dirty="0"/>
              <a:t>-</a:t>
            </a:r>
            <a:r>
              <a:rPr lang="zh-CN" altLang="en-US" dirty="0"/>
              <a:t>高手篇</a:t>
            </a:r>
            <a:endParaRPr kumimoji="1" lang="zh-CN" altLang="en-US" dirty="0"/>
          </a:p>
        </p:txBody>
      </p:sp>
      <p:pic>
        <p:nvPicPr>
          <p:cNvPr id="6" name="图片 5">
            <a:extLst>
              <a:ext uri="{FF2B5EF4-FFF2-40B4-BE49-F238E27FC236}">
                <a16:creationId xmlns:a16="http://schemas.microsoft.com/office/drawing/2014/main" id="{1C2A1E73-39F0-9443-934B-7FA787844225}"/>
              </a:ext>
            </a:extLst>
          </p:cNvPr>
          <p:cNvPicPr>
            <a:picLocks noChangeAspect="1"/>
          </p:cNvPicPr>
          <p:nvPr/>
        </p:nvPicPr>
        <p:blipFill rotWithShape="1">
          <a:blip r:embed="rId2"/>
          <a:srcRect t="15652"/>
          <a:stretch/>
        </p:blipFill>
        <p:spPr>
          <a:xfrm>
            <a:off x="1787704" y="1705604"/>
            <a:ext cx="8194942" cy="4890406"/>
          </a:xfrm>
          <a:prstGeom prst="rect">
            <a:avLst/>
          </a:prstGeom>
        </p:spPr>
      </p:pic>
    </p:spTree>
    <p:extLst>
      <p:ext uri="{BB962C8B-B14F-4D97-AF65-F5344CB8AC3E}">
        <p14:creationId xmlns:p14="http://schemas.microsoft.com/office/powerpoint/2010/main" val="1460241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ADB88F-D21E-416C-BE45-DF7A76CCBCE9}"/>
              </a:ext>
            </a:extLst>
          </p:cNvPr>
          <p:cNvSpPr>
            <a:spLocks noGrp="1"/>
          </p:cNvSpPr>
          <p:nvPr>
            <p:ph type="title"/>
          </p:nvPr>
        </p:nvSpPr>
        <p:spPr/>
        <p:txBody>
          <a:bodyPr/>
          <a:lstStyle/>
          <a:p>
            <a:r>
              <a:rPr lang="zh-CN" altLang="en-US" dirty="0"/>
              <a:t>如何花</a:t>
            </a:r>
            <a:r>
              <a:rPr lang="en-US" altLang="zh-CN" dirty="0"/>
              <a:t>2</a:t>
            </a:r>
            <a:r>
              <a:rPr lang="zh-CN" altLang="en-US" dirty="0"/>
              <a:t>个月时间辐射</a:t>
            </a:r>
            <a:r>
              <a:rPr lang="en-US" altLang="zh-CN" dirty="0"/>
              <a:t>3000+</a:t>
            </a:r>
            <a:r>
              <a:rPr lang="zh-CN" altLang="en-US" dirty="0"/>
              <a:t>居民？</a:t>
            </a:r>
          </a:p>
        </p:txBody>
      </p:sp>
      <p:sp>
        <p:nvSpPr>
          <p:cNvPr id="3" name="内容占位符 2">
            <a:extLst>
              <a:ext uri="{FF2B5EF4-FFF2-40B4-BE49-F238E27FC236}">
                <a16:creationId xmlns:a16="http://schemas.microsoft.com/office/drawing/2014/main" id="{AB2900D2-C2B2-497B-B036-CBD1C4EBDA5B}"/>
              </a:ext>
            </a:extLst>
          </p:cNvPr>
          <p:cNvSpPr>
            <a:spLocks noGrp="1"/>
          </p:cNvSpPr>
          <p:nvPr>
            <p:ph idx="1"/>
          </p:nvPr>
        </p:nvSpPr>
        <p:spPr/>
        <p:txBody>
          <a:bodyPr/>
          <a:lstStyle/>
          <a:p>
            <a:r>
              <a:rPr lang="zh-CN" altLang="en-US" dirty="0"/>
              <a:t>每天测量</a:t>
            </a:r>
            <a:r>
              <a:rPr lang="en-US" altLang="zh-CN" dirty="0"/>
              <a:t>50+</a:t>
            </a:r>
            <a:r>
              <a:rPr lang="zh-CN" altLang="en-US" dirty="0"/>
              <a:t>，测量人员平均耗时</a:t>
            </a:r>
            <a:r>
              <a:rPr lang="en-US" altLang="zh-CN" dirty="0"/>
              <a:t>1min/</a:t>
            </a:r>
            <a:r>
              <a:rPr lang="zh-CN" altLang="en-US" dirty="0"/>
              <a:t>位</a:t>
            </a:r>
            <a:endParaRPr lang="en-US" altLang="zh-CN" dirty="0"/>
          </a:p>
          <a:p>
            <a:endParaRPr lang="en-US" altLang="zh-CN" dirty="0"/>
          </a:p>
          <a:p>
            <a:r>
              <a:rPr lang="zh-CN" altLang="en-US" dirty="0"/>
              <a:t>每天添加好友</a:t>
            </a:r>
            <a:r>
              <a:rPr lang="en-US" altLang="zh-CN" dirty="0"/>
              <a:t>50+</a:t>
            </a:r>
            <a:r>
              <a:rPr lang="zh-CN" altLang="en-US" dirty="0"/>
              <a:t>，必须通过微信转发智能报告</a:t>
            </a:r>
            <a:endParaRPr lang="en-US" altLang="zh-CN" dirty="0"/>
          </a:p>
          <a:p>
            <a:endParaRPr lang="en-US" altLang="zh-CN" dirty="0"/>
          </a:p>
          <a:p>
            <a:r>
              <a:rPr lang="zh-CN" altLang="en-US" dirty="0"/>
              <a:t>通过</a:t>
            </a:r>
            <a:r>
              <a:rPr lang="en-US" altLang="zh-CN" dirty="0"/>
              <a:t>50+</a:t>
            </a:r>
            <a:r>
              <a:rPr lang="zh-CN" altLang="en-US" dirty="0"/>
              <a:t>的亲友裂变，支持微信二次转发以及晒朋友圈</a:t>
            </a:r>
            <a:endParaRPr lang="en-US" altLang="zh-CN" dirty="0"/>
          </a:p>
          <a:p>
            <a:endParaRPr lang="en-US" altLang="zh-CN" dirty="0"/>
          </a:p>
          <a:p>
            <a:r>
              <a:rPr lang="zh-CN" altLang="en-US" dirty="0"/>
              <a:t>适当开展惠民社区或门店活动效果更加</a:t>
            </a:r>
            <a:endParaRPr lang="en-US" altLang="zh-CN" dirty="0"/>
          </a:p>
          <a:p>
            <a:pPr marL="0" indent="0">
              <a:buNone/>
            </a:pPr>
            <a:endParaRPr lang="en-US" altLang="zh-CN" dirty="0"/>
          </a:p>
          <a:p>
            <a:pPr marL="0" indent="0">
              <a:buNone/>
            </a:pPr>
            <a:endParaRPr lang="zh-CN" altLang="en-US" dirty="0"/>
          </a:p>
        </p:txBody>
      </p:sp>
    </p:spTree>
    <p:extLst>
      <p:ext uri="{BB962C8B-B14F-4D97-AF65-F5344CB8AC3E}">
        <p14:creationId xmlns:p14="http://schemas.microsoft.com/office/powerpoint/2010/main" val="2934380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形用户界面&#10;&#10;描述已自动生成">
            <a:extLst>
              <a:ext uri="{FF2B5EF4-FFF2-40B4-BE49-F238E27FC236}">
                <a16:creationId xmlns:a16="http://schemas.microsoft.com/office/drawing/2014/main" id="{F68F0698-D563-4D06-820E-79F704A8D475}"/>
              </a:ext>
            </a:extLst>
          </p:cNvPr>
          <p:cNvPicPr>
            <a:picLocks noChangeAspect="1"/>
          </p:cNvPicPr>
          <p:nvPr/>
        </p:nvPicPr>
        <p:blipFill>
          <a:blip r:embed="rId2"/>
          <a:stretch>
            <a:fillRect/>
          </a:stretch>
        </p:blipFill>
        <p:spPr>
          <a:xfrm>
            <a:off x="691398" y="0"/>
            <a:ext cx="3006377" cy="6513816"/>
          </a:xfrm>
          <a:prstGeom prst="rect">
            <a:avLst/>
          </a:prstGeom>
        </p:spPr>
      </p:pic>
      <p:pic>
        <p:nvPicPr>
          <p:cNvPr id="3" name="图片 2" descr="一群小孩坐在桌子边&#10;&#10;描述已自动生成">
            <a:extLst>
              <a:ext uri="{FF2B5EF4-FFF2-40B4-BE49-F238E27FC236}">
                <a16:creationId xmlns:a16="http://schemas.microsoft.com/office/drawing/2014/main" id="{35840884-7649-48F8-AFEB-4C2BA556D8CD}"/>
              </a:ext>
            </a:extLst>
          </p:cNvPr>
          <p:cNvPicPr>
            <a:picLocks noChangeAspect="1"/>
          </p:cNvPicPr>
          <p:nvPr/>
        </p:nvPicPr>
        <p:blipFill>
          <a:blip r:embed="rId3"/>
          <a:stretch>
            <a:fillRect/>
          </a:stretch>
        </p:blipFill>
        <p:spPr>
          <a:xfrm>
            <a:off x="3812963" y="667820"/>
            <a:ext cx="4020621" cy="3015466"/>
          </a:xfrm>
          <a:prstGeom prst="rect">
            <a:avLst/>
          </a:prstGeom>
        </p:spPr>
      </p:pic>
      <p:pic>
        <p:nvPicPr>
          <p:cNvPr id="6" name="图片 5" descr="商店的玻璃门&#10;&#10;描述已自动生成">
            <a:extLst>
              <a:ext uri="{FF2B5EF4-FFF2-40B4-BE49-F238E27FC236}">
                <a16:creationId xmlns:a16="http://schemas.microsoft.com/office/drawing/2014/main" id="{2777E1F4-6AC1-425C-BBF5-B5A9DD85BC06}"/>
              </a:ext>
            </a:extLst>
          </p:cNvPr>
          <p:cNvPicPr>
            <a:picLocks noChangeAspect="1"/>
          </p:cNvPicPr>
          <p:nvPr/>
        </p:nvPicPr>
        <p:blipFill>
          <a:blip r:embed="rId4"/>
          <a:stretch>
            <a:fillRect/>
          </a:stretch>
        </p:blipFill>
        <p:spPr>
          <a:xfrm>
            <a:off x="3758201" y="3973531"/>
            <a:ext cx="4020621" cy="2540285"/>
          </a:xfrm>
          <a:prstGeom prst="rect">
            <a:avLst/>
          </a:prstGeom>
        </p:spPr>
      </p:pic>
      <p:pic>
        <p:nvPicPr>
          <p:cNvPr id="9" name="图片 8" descr="一群人坐在桌子前&#10;&#10;描述已自动生成">
            <a:extLst>
              <a:ext uri="{FF2B5EF4-FFF2-40B4-BE49-F238E27FC236}">
                <a16:creationId xmlns:a16="http://schemas.microsoft.com/office/drawing/2014/main" id="{604349D4-6CAE-4CF8-B4CA-F24255DD20CD}"/>
              </a:ext>
            </a:extLst>
          </p:cNvPr>
          <p:cNvPicPr>
            <a:picLocks noChangeAspect="1"/>
          </p:cNvPicPr>
          <p:nvPr/>
        </p:nvPicPr>
        <p:blipFill>
          <a:blip r:embed="rId5"/>
          <a:stretch>
            <a:fillRect/>
          </a:stretch>
        </p:blipFill>
        <p:spPr>
          <a:xfrm>
            <a:off x="7948772" y="525146"/>
            <a:ext cx="4210853" cy="3158140"/>
          </a:xfrm>
          <a:prstGeom prst="rect">
            <a:avLst/>
          </a:prstGeom>
        </p:spPr>
      </p:pic>
      <p:pic>
        <p:nvPicPr>
          <p:cNvPr id="11" name="图片 10" descr="人们在看台上的人和电脑&#10;&#10;中度可信度描述已自动生成">
            <a:extLst>
              <a:ext uri="{FF2B5EF4-FFF2-40B4-BE49-F238E27FC236}">
                <a16:creationId xmlns:a16="http://schemas.microsoft.com/office/drawing/2014/main" id="{C40B1EFA-5FE7-45F8-B4AE-3830C732C1B9}"/>
              </a:ext>
            </a:extLst>
          </p:cNvPr>
          <p:cNvPicPr>
            <a:picLocks noChangeAspect="1"/>
          </p:cNvPicPr>
          <p:nvPr/>
        </p:nvPicPr>
        <p:blipFill>
          <a:blip r:embed="rId6"/>
          <a:stretch>
            <a:fillRect/>
          </a:stretch>
        </p:blipFill>
        <p:spPr>
          <a:xfrm>
            <a:off x="7948772" y="3828407"/>
            <a:ext cx="3774041" cy="2830531"/>
          </a:xfrm>
          <a:prstGeom prst="rect">
            <a:avLst/>
          </a:prstGeom>
        </p:spPr>
      </p:pic>
    </p:spTree>
    <p:extLst>
      <p:ext uri="{BB962C8B-B14F-4D97-AF65-F5344CB8AC3E}">
        <p14:creationId xmlns:p14="http://schemas.microsoft.com/office/powerpoint/2010/main" val="449326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DE03D97-F096-D544-ADAA-DC33C649CA5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044888"/>
            <a:ext cx="11678484" cy="5358364"/>
          </a:xfrm>
          <a:prstGeom prst="rect">
            <a:avLst/>
          </a:prstGeom>
          <a:ln>
            <a:noFill/>
          </a:ln>
          <a:effectLst>
            <a:outerShdw blurRad="292100" dist="139700" dir="2700000" algn="tl" rotWithShape="0">
              <a:srgbClr val="333333">
                <a:alpha val="65000"/>
              </a:srgbClr>
            </a:outerShdw>
          </a:effectLst>
        </p:spPr>
      </p:pic>
      <p:sp>
        <p:nvSpPr>
          <p:cNvPr id="6" name="圆角矩形 5">
            <a:extLst>
              <a:ext uri="{FF2B5EF4-FFF2-40B4-BE49-F238E27FC236}">
                <a16:creationId xmlns:a16="http://schemas.microsoft.com/office/drawing/2014/main" id="{19DDB651-F3D7-E546-8DA4-90921B005470}"/>
              </a:ext>
            </a:extLst>
          </p:cNvPr>
          <p:cNvSpPr/>
          <p:nvPr/>
        </p:nvSpPr>
        <p:spPr>
          <a:xfrm>
            <a:off x="3412497" y="3766753"/>
            <a:ext cx="2259108" cy="1461247"/>
          </a:xfrm>
          <a:prstGeom prst="roundRect">
            <a:avLst>
              <a:gd name="adj" fmla="val 11146"/>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4" name="右箭头 43">
            <a:extLst>
              <a:ext uri="{FF2B5EF4-FFF2-40B4-BE49-F238E27FC236}">
                <a16:creationId xmlns:a16="http://schemas.microsoft.com/office/drawing/2014/main" id="{2AD2A0E6-CC6D-154D-8642-F43D0184A0E9}"/>
              </a:ext>
            </a:extLst>
          </p:cNvPr>
          <p:cNvSpPr/>
          <p:nvPr/>
        </p:nvSpPr>
        <p:spPr>
          <a:xfrm>
            <a:off x="6400028" y="4437183"/>
            <a:ext cx="2048973" cy="24688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5" name="矩形 3">
            <a:extLst>
              <a:ext uri="{FF2B5EF4-FFF2-40B4-BE49-F238E27FC236}">
                <a16:creationId xmlns:a16="http://schemas.microsoft.com/office/drawing/2014/main" id="{17DCB078-5B55-FC40-8CA5-68736F1B184F}"/>
              </a:ext>
            </a:extLst>
          </p:cNvPr>
          <p:cNvSpPr>
            <a:spLocks noChangeArrowheads="1"/>
          </p:cNvSpPr>
          <p:nvPr/>
        </p:nvSpPr>
        <p:spPr bwMode="auto">
          <a:xfrm>
            <a:off x="7923277" y="121742"/>
            <a:ext cx="3971642"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spcBef>
                <a:spcPct val="0"/>
              </a:spcBef>
              <a:buNone/>
            </a:pPr>
            <a:r>
              <a:rPr lang="zh-CN" altLang="en-US" sz="2000" b="1"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rPr>
              <a:t>商户后台管理系统</a:t>
            </a:r>
          </a:p>
        </p:txBody>
      </p:sp>
      <p:grpSp>
        <p:nvGrpSpPr>
          <p:cNvPr id="49" name="组合 48">
            <a:extLst>
              <a:ext uri="{FF2B5EF4-FFF2-40B4-BE49-F238E27FC236}">
                <a16:creationId xmlns:a16="http://schemas.microsoft.com/office/drawing/2014/main" id="{2B703B41-F5A6-6047-ABD8-9CF23A9B5B2D}"/>
              </a:ext>
            </a:extLst>
          </p:cNvPr>
          <p:cNvGrpSpPr/>
          <p:nvPr/>
        </p:nvGrpSpPr>
        <p:grpSpPr>
          <a:xfrm>
            <a:off x="8598042" y="979261"/>
            <a:ext cx="3109197" cy="4966573"/>
            <a:chOff x="5112260" y="-274665"/>
            <a:chExt cx="4909564" cy="7678562"/>
          </a:xfrm>
        </p:grpSpPr>
        <p:grpSp>
          <p:nvGrpSpPr>
            <p:cNvPr id="25" name="组合 24">
              <a:extLst>
                <a:ext uri="{FF2B5EF4-FFF2-40B4-BE49-F238E27FC236}">
                  <a16:creationId xmlns:a16="http://schemas.microsoft.com/office/drawing/2014/main" id="{53AD28A8-F85D-364B-B4E3-A1222770E10B}"/>
                </a:ext>
              </a:extLst>
            </p:cNvPr>
            <p:cNvGrpSpPr/>
            <p:nvPr/>
          </p:nvGrpSpPr>
          <p:grpSpPr>
            <a:xfrm>
              <a:off x="5112260" y="-274665"/>
              <a:ext cx="4909564" cy="7678562"/>
              <a:chOff x="1638315" y="705737"/>
              <a:chExt cx="2698066" cy="4219776"/>
            </a:xfrm>
          </p:grpSpPr>
          <p:pic>
            <p:nvPicPr>
              <p:cNvPr id="29" name="图片 28">
                <a:extLst>
                  <a:ext uri="{FF2B5EF4-FFF2-40B4-BE49-F238E27FC236}">
                    <a16:creationId xmlns:a16="http://schemas.microsoft.com/office/drawing/2014/main" id="{C273DA7A-3B89-BC47-A7F7-A7B788666F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10"/>
              <a:stretch/>
            </p:blipFill>
            <p:spPr>
              <a:xfrm>
                <a:off x="2149025" y="990219"/>
                <a:ext cx="1716271" cy="3650812"/>
              </a:xfrm>
              <a:prstGeom prst="rect">
                <a:avLst/>
              </a:prstGeom>
            </p:spPr>
          </p:pic>
          <p:pic>
            <p:nvPicPr>
              <p:cNvPr id="30" name="图片 29">
                <a:extLst>
                  <a:ext uri="{FF2B5EF4-FFF2-40B4-BE49-F238E27FC236}">
                    <a16:creationId xmlns:a16="http://schemas.microsoft.com/office/drawing/2014/main" id="{A7E9EB2B-5395-5041-B5DB-89F7260330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38315" y="705737"/>
                <a:ext cx="2698066" cy="4219776"/>
              </a:xfrm>
              <a:prstGeom prst="rect">
                <a:avLst/>
              </a:prstGeom>
            </p:spPr>
          </p:pic>
        </p:grpSp>
        <p:sp>
          <p:nvSpPr>
            <p:cNvPr id="46" name="矩形 45">
              <a:extLst>
                <a:ext uri="{FF2B5EF4-FFF2-40B4-BE49-F238E27FC236}">
                  <a16:creationId xmlns:a16="http://schemas.microsoft.com/office/drawing/2014/main" id="{35B5C175-42EC-2742-AAD0-ECD0C1DEBC84}"/>
                </a:ext>
              </a:extLst>
            </p:cNvPr>
            <p:cNvSpPr/>
            <p:nvPr/>
          </p:nvSpPr>
          <p:spPr>
            <a:xfrm>
              <a:off x="7091661" y="5718598"/>
              <a:ext cx="1252728" cy="245938"/>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7" name="文本框 46">
              <a:extLst>
                <a:ext uri="{FF2B5EF4-FFF2-40B4-BE49-F238E27FC236}">
                  <a16:creationId xmlns:a16="http://schemas.microsoft.com/office/drawing/2014/main" id="{02C1EB69-AF9B-4A47-BC09-B51A02D0F613}"/>
                </a:ext>
              </a:extLst>
            </p:cNvPr>
            <p:cNvSpPr txBox="1"/>
            <p:nvPr/>
          </p:nvSpPr>
          <p:spPr>
            <a:xfrm>
              <a:off x="6952077" y="5718599"/>
              <a:ext cx="1302032" cy="328086"/>
            </a:xfrm>
            <a:prstGeom prst="rect">
              <a:avLst/>
            </a:prstGeom>
            <a:noFill/>
          </p:spPr>
          <p:txBody>
            <a:bodyPr wrap="square" rtlCol="0">
              <a:spAutoFit/>
            </a:bodyPr>
            <a:lstStyle/>
            <a:p>
              <a:pPr algn="ctr"/>
              <a:r>
                <a:rPr kumimoji="1" lang="zh-CN" altLang="en-US" sz="800" dirty="0">
                  <a:solidFill>
                    <a:schemeClr val="tx1">
                      <a:lumMod val="75000"/>
                      <a:lumOff val="25000"/>
                    </a:schemeClr>
                  </a:solidFill>
                </a:rPr>
                <a:t>金姆健康</a:t>
              </a:r>
            </a:p>
          </p:txBody>
        </p:sp>
      </p:grpSp>
      <p:sp>
        <p:nvSpPr>
          <p:cNvPr id="43" name="圆角矩形 42">
            <a:extLst>
              <a:ext uri="{FF2B5EF4-FFF2-40B4-BE49-F238E27FC236}">
                <a16:creationId xmlns:a16="http://schemas.microsoft.com/office/drawing/2014/main" id="{6442B2FC-1E23-C24C-A11C-0E2173760F70}"/>
              </a:ext>
            </a:extLst>
          </p:cNvPr>
          <p:cNvSpPr/>
          <p:nvPr/>
        </p:nvSpPr>
        <p:spPr>
          <a:xfrm>
            <a:off x="9484656" y="4497377"/>
            <a:ext cx="1340759" cy="928986"/>
          </a:xfrm>
          <a:prstGeom prst="roundRect">
            <a:avLst>
              <a:gd name="adj" fmla="val 11146"/>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094355133"/>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2627DB-E237-4648-A336-CDCF438963A9}"/>
              </a:ext>
            </a:extLst>
          </p:cNvPr>
          <p:cNvSpPr>
            <a:spLocks noGrp="1"/>
          </p:cNvSpPr>
          <p:nvPr>
            <p:ph type="title"/>
          </p:nvPr>
        </p:nvSpPr>
        <p:spPr/>
        <p:txBody>
          <a:bodyPr/>
          <a:lstStyle/>
          <a:p>
            <a:r>
              <a:rPr lang="zh-CN" altLang="en-US" dirty="0"/>
              <a:t>如何让你的产品和服务快速传播？</a:t>
            </a:r>
          </a:p>
        </p:txBody>
      </p:sp>
      <p:sp>
        <p:nvSpPr>
          <p:cNvPr id="3" name="内容占位符 2">
            <a:extLst>
              <a:ext uri="{FF2B5EF4-FFF2-40B4-BE49-F238E27FC236}">
                <a16:creationId xmlns:a16="http://schemas.microsoft.com/office/drawing/2014/main" id="{A1D5502D-5468-48A8-B1E9-01EF1707D6FD}"/>
              </a:ext>
            </a:extLst>
          </p:cNvPr>
          <p:cNvSpPr>
            <a:spLocks noGrp="1"/>
          </p:cNvSpPr>
          <p:nvPr>
            <p:ph idx="1"/>
          </p:nvPr>
        </p:nvSpPr>
        <p:spPr/>
        <p:txBody>
          <a:bodyPr/>
          <a:lstStyle/>
          <a:p>
            <a:r>
              <a:rPr lang="zh-CN" altLang="en-US" dirty="0"/>
              <a:t>商户后台可上传</a:t>
            </a:r>
            <a:r>
              <a:rPr lang="en-US" altLang="zh-CN" dirty="0"/>
              <a:t>40+</a:t>
            </a:r>
            <a:r>
              <a:rPr lang="zh-CN" altLang="en-US" dirty="0"/>
              <a:t>产品与服务</a:t>
            </a:r>
            <a:endParaRPr lang="en-US" altLang="zh-CN" dirty="0"/>
          </a:p>
          <a:p>
            <a:endParaRPr lang="en-US" altLang="zh-CN" dirty="0"/>
          </a:p>
          <a:p>
            <a:r>
              <a:rPr lang="zh-CN" altLang="en-US" dirty="0"/>
              <a:t>测量报告会根据实际报告内容，优先推送</a:t>
            </a:r>
            <a:r>
              <a:rPr lang="en-US" altLang="zh-CN" dirty="0"/>
              <a:t>0-6</a:t>
            </a:r>
            <a:r>
              <a:rPr lang="zh-CN" altLang="en-US" dirty="0"/>
              <a:t>个产品和服务</a:t>
            </a:r>
            <a:endParaRPr lang="en-US" altLang="zh-CN" dirty="0"/>
          </a:p>
          <a:p>
            <a:endParaRPr lang="en-US" altLang="zh-CN" dirty="0"/>
          </a:p>
          <a:p>
            <a:r>
              <a:rPr lang="zh-CN" altLang="en-US" dirty="0"/>
              <a:t>每测量一次，即可带来</a:t>
            </a:r>
            <a:r>
              <a:rPr lang="en-US" altLang="zh-CN" dirty="0"/>
              <a:t>1-3</a:t>
            </a:r>
            <a:r>
              <a:rPr lang="zh-CN" altLang="en-US" dirty="0"/>
              <a:t>次系列产品的曝光</a:t>
            </a:r>
            <a:endParaRPr lang="en-US" altLang="zh-CN" dirty="0"/>
          </a:p>
          <a:p>
            <a:endParaRPr lang="en-US" altLang="zh-CN" dirty="0"/>
          </a:p>
          <a:p>
            <a:r>
              <a:rPr lang="zh-CN" altLang="en-US" dirty="0"/>
              <a:t>增加</a:t>
            </a:r>
            <a:r>
              <a:rPr lang="en-US" altLang="zh-CN" dirty="0"/>
              <a:t>30%</a:t>
            </a:r>
            <a:r>
              <a:rPr lang="zh-CN" altLang="en-US" dirty="0"/>
              <a:t>客户咨询治疗的意愿度</a:t>
            </a:r>
          </a:p>
        </p:txBody>
      </p:sp>
    </p:spTree>
    <p:extLst>
      <p:ext uri="{BB962C8B-B14F-4D97-AF65-F5344CB8AC3E}">
        <p14:creationId xmlns:p14="http://schemas.microsoft.com/office/powerpoint/2010/main" val="2098973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形用户界面, 文本, 应用程序, Teams&#10;&#10;描述已自动生成">
            <a:extLst>
              <a:ext uri="{FF2B5EF4-FFF2-40B4-BE49-F238E27FC236}">
                <a16:creationId xmlns:a16="http://schemas.microsoft.com/office/drawing/2014/main" id="{708C73EB-FE7C-479C-9F4A-0C2A4A4964BC}"/>
              </a:ext>
            </a:extLst>
          </p:cNvPr>
          <p:cNvPicPr>
            <a:picLocks noChangeAspect="1"/>
          </p:cNvPicPr>
          <p:nvPr/>
        </p:nvPicPr>
        <p:blipFill>
          <a:blip r:embed="rId2"/>
          <a:stretch>
            <a:fillRect/>
          </a:stretch>
        </p:blipFill>
        <p:spPr>
          <a:xfrm>
            <a:off x="1244350" y="1101605"/>
            <a:ext cx="10147088" cy="4867680"/>
          </a:xfrm>
          <a:prstGeom prst="rect">
            <a:avLst/>
          </a:prstGeom>
        </p:spPr>
      </p:pic>
    </p:spTree>
    <p:extLst>
      <p:ext uri="{BB962C8B-B14F-4D97-AF65-F5344CB8AC3E}">
        <p14:creationId xmlns:p14="http://schemas.microsoft.com/office/powerpoint/2010/main" val="2408930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BF980AEF-DDC5-E04B-A143-73363727F669}"/>
              </a:ext>
            </a:extLst>
          </p:cNvPr>
          <p:cNvGrpSpPr/>
          <p:nvPr/>
        </p:nvGrpSpPr>
        <p:grpSpPr>
          <a:xfrm>
            <a:off x="961737" y="549275"/>
            <a:ext cx="10284539" cy="4924273"/>
            <a:chOff x="961737" y="549275"/>
            <a:chExt cx="10284539" cy="4924273"/>
          </a:xfrm>
        </p:grpSpPr>
        <p:pic>
          <p:nvPicPr>
            <p:cNvPr id="3" name="图片 2">
              <a:extLst>
                <a:ext uri="{FF2B5EF4-FFF2-40B4-BE49-F238E27FC236}">
                  <a16:creationId xmlns:a16="http://schemas.microsoft.com/office/drawing/2014/main" id="{0E3ADCEA-A419-5F4D-934F-7793D108F0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61737" y="549275"/>
              <a:ext cx="10284539" cy="4924273"/>
            </a:xfrm>
            <a:prstGeom prst="rect">
              <a:avLst/>
            </a:prstGeom>
            <a:ln>
              <a:noFill/>
            </a:ln>
            <a:effectLst>
              <a:outerShdw blurRad="292100" dist="139700" dir="2700000" algn="tl" rotWithShape="0">
                <a:srgbClr val="333333">
                  <a:alpha val="65000"/>
                </a:srgbClr>
              </a:outerShdw>
            </a:effectLst>
          </p:spPr>
        </p:pic>
        <p:pic>
          <p:nvPicPr>
            <p:cNvPr id="8" name="图片 7">
              <a:extLst>
                <a:ext uri="{FF2B5EF4-FFF2-40B4-BE49-F238E27FC236}">
                  <a16:creationId xmlns:a16="http://schemas.microsoft.com/office/drawing/2014/main" id="{30EB6BEB-E75C-2740-985A-3369B19A41B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61737" y="977151"/>
              <a:ext cx="10284539" cy="4496397"/>
            </a:xfrm>
            <a:prstGeom prst="rect">
              <a:avLst/>
            </a:prstGeom>
          </p:spPr>
        </p:pic>
      </p:grpSp>
      <p:sp>
        <p:nvSpPr>
          <p:cNvPr id="6" name="圆角矩形 5">
            <a:extLst>
              <a:ext uri="{FF2B5EF4-FFF2-40B4-BE49-F238E27FC236}">
                <a16:creationId xmlns:a16="http://schemas.microsoft.com/office/drawing/2014/main" id="{19DDB651-F3D7-E546-8DA4-90921B005470}"/>
              </a:ext>
            </a:extLst>
          </p:cNvPr>
          <p:cNvSpPr/>
          <p:nvPr/>
        </p:nvSpPr>
        <p:spPr>
          <a:xfrm>
            <a:off x="2357717" y="1037478"/>
            <a:ext cx="2788024" cy="33801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文本框 6">
            <a:extLst>
              <a:ext uri="{FF2B5EF4-FFF2-40B4-BE49-F238E27FC236}">
                <a16:creationId xmlns:a16="http://schemas.microsoft.com/office/drawing/2014/main" id="{708CB8F2-C100-D647-A14D-AF4DDB745663}"/>
              </a:ext>
            </a:extLst>
          </p:cNvPr>
          <p:cNvSpPr txBox="1"/>
          <p:nvPr/>
        </p:nvSpPr>
        <p:spPr>
          <a:xfrm>
            <a:off x="974640" y="5557228"/>
            <a:ext cx="10255623" cy="923330"/>
          </a:xfrm>
          <a:prstGeom prst="rect">
            <a:avLst/>
          </a:prstGeom>
          <a:noFill/>
        </p:spPr>
        <p:txBody>
          <a:bodyPr wrap="square" rtlCol="0">
            <a:spAutoFit/>
          </a:bodyPr>
          <a:lstStyle/>
          <a:p>
            <a:r>
              <a:rPr kumimoji="1" lang="zh-CN" altLang="en-US" dirty="0"/>
              <a:t>给当前编辑的方案设置一个名称</a:t>
            </a:r>
            <a:endParaRPr kumimoji="1" lang="en-US" altLang="zh-CN" dirty="0"/>
          </a:p>
          <a:p>
            <a:r>
              <a:rPr kumimoji="1" lang="zh-CN" altLang="en-US" dirty="0"/>
              <a:t>然后根据不同症候选择可以治疗该症候的商品，每个症候只可选择一种商品</a:t>
            </a:r>
            <a:endParaRPr kumimoji="1" lang="en-US" altLang="zh-CN" dirty="0"/>
          </a:p>
          <a:p>
            <a:endParaRPr kumimoji="1" lang="en-US" altLang="zh-CN" dirty="0">
              <a:solidFill>
                <a:srgbClr val="FF0000"/>
              </a:solidFill>
            </a:endParaRPr>
          </a:p>
        </p:txBody>
      </p:sp>
      <p:sp>
        <p:nvSpPr>
          <p:cNvPr id="10" name="圆角矩形 9">
            <a:extLst>
              <a:ext uri="{FF2B5EF4-FFF2-40B4-BE49-F238E27FC236}">
                <a16:creationId xmlns:a16="http://schemas.microsoft.com/office/drawing/2014/main" id="{7F71BDBC-FCD6-2640-A29A-FECF1675178A}"/>
              </a:ext>
            </a:extLst>
          </p:cNvPr>
          <p:cNvSpPr/>
          <p:nvPr/>
        </p:nvSpPr>
        <p:spPr>
          <a:xfrm>
            <a:off x="6185647" y="2660090"/>
            <a:ext cx="1371600" cy="2136028"/>
          </a:xfrm>
          <a:prstGeom prst="roundRect">
            <a:avLst>
              <a:gd name="adj" fmla="val 817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矩形 3">
            <a:extLst>
              <a:ext uri="{FF2B5EF4-FFF2-40B4-BE49-F238E27FC236}">
                <a16:creationId xmlns:a16="http://schemas.microsoft.com/office/drawing/2014/main" id="{E247EECC-47A9-0A46-B3D5-0525628A2187}"/>
              </a:ext>
            </a:extLst>
          </p:cNvPr>
          <p:cNvSpPr>
            <a:spLocks noChangeArrowheads="1"/>
          </p:cNvSpPr>
          <p:nvPr/>
        </p:nvSpPr>
        <p:spPr bwMode="auto">
          <a:xfrm>
            <a:off x="7923277" y="121742"/>
            <a:ext cx="3971642"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spcBef>
                <a:spcPct val="0"/>
              </a:spcBef>
              <a:buNone/>
            </a:pPr>
            <a:r>
              <a:rPr lang="zh-CN" altLang="en-US" sz="2000" b="1"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rPr>
              <a:t>商户后台管理系统</a:t>
            </a:r>
          </a:p>
        </p:txBody>
      </p:sp>
    </p:spTree>
    <p:extLst>
      <p:ext uri="{BB962C8B-B14F-4D97-AF65-F5344CB8AC3E}">
        <p14:creationId xmlns:p14="http://schemas.microsoft.com/office/powerpoint/2010/main" val="2779157774"/>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E3ADCEA-A419-5F4D-934F-7793D108F0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61737" y="549275"/>
            <a:ext cx="10268526" cy="4934291"/>
          </a:xfrm>
          <a:prstGeom prst="rect">
            <a:avLst/>
          </a:prstGeom>
          <a:ln>
            <a:noFill/>
          </a:ln>
          <a:effectLst>
            <a:outerShdw blurRad="292100" dist="139700" dir="2700000" algn="tl" rotWithShape="0">
              <a:srgbClr val="333333">
                <a:alpha val="65000"/>
              </a:srgbClr>
            </a:outerShdw>
          </a:effectLst>
        </p:spPr>
      </p:pic>
      <p:pic>
        <p:nvPicPr>
          <p:cNvPr id="12" name="图片 11">
            <a:extLst>
              <a:ext uri="{FF2B5EF4-FFF2-40B4-BE49-F238E27FC236}">
                <a16:creationId xmlns:a16="http://schemas.microsoft.com/office/drawing/2014/main" id="{913774B8-D664-B746-905C-6AC619E82E3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9224" y="986117"/>
            <a:ext cx="10271039" cy="4497449"/>
          </a:xfrm>
          <a:prstGeom prst="rect">
            <a:avLst/>
          </a:prstGeom>
        </p:spPr>
      </p:pic>
      <p:sp>
        <p:nvSpPr>
          <p:cNvPr id="6" name="圆角矩形 5">
            <a:extLst>
              <a:ext uri="{FF2B5EF4-FFF2-40B4-BE49-F238E27FC236}">
                <a16:creationId xmlns:a16="http://schemas.microsoft.com/office/drawing/2014/main" id="{19DDB651-F3D7-E546-8DA4-90921B005470}"/>
              </a:ext>
            </a:extLst>
          </p:cNvPr>
          <p:cNvSpPr/>
          <p:nvPr/>
        </p:nvSpPr>
        <p:spPr>
          <a:xfrm>
            <a:off x="10408023" y="4876800"/>
            <a:ext cx="564775" cy="36101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文本框 6">
            <a:extLst>
              <a:ext uri="{FF2B5EF4-FFF2-40B4-BE49-F238E27FC236}">
                <a16:creationId xmlns:a16="http://schemas.microsoft.com/office/drawing/2014/main" id="{708CB8F2-C100-D647-A14D-AF4DDB745663}"/>
              </a:ext>
            </a:extLst>
          </p:cNvPr>
          <p:cNvSpPr txBox="1"/>
          <p:nvPr/>
        </p:nvSpPr>
        <p:spPr>
          <a:xfrm>
            <a:off x="974640" y="5557228"/>
            <a:ext cx="10255623" cy="369332"/>
          </a:xfrm>
          <a:prstGeom prst="rect">
            <a:avLst/>
          </a:prstGeom>
          <a:noFill/>
        </p:spPr>
        <p:txBody>
          <a:bodyPr wrap="square" rtlCol="0">
            <a:spAutoFit/>
          </a:bodyPr>
          <a:lstStyle/>
          <a:p>
            <a:r>
              <a:rPr kumimoji="1" lang="zh-CN" altLang="en-US" dirty="0"/>
              <a:t>编辑好完整的商品推荐方案后，点击“保存”</a:t>
            </a:r>
            <a:endParaRPr kumimoji="1" lang="en-US" altLang="zh-CN" dirty="0"/>
          </a:p>
        </p:txBody>
      </p:sp>
      <p:sp>
        <p:nvSpPr>
          <p:cNvPr id="13" name="矩形 3">
            <a:extLst>
              <a:ext uri="{FF2B5EF4-FFF2-40B4-BE49-F238E27FC236}">
                <a16:creationId xmlns:a16="http://schemas.microsoft.com/office/drawing/2014/main" id="{D1A9FBD1-82B6-7B49-9345-158928BC52ED}"/>
              </a:ext>
            </a:extLst>
          </p:cNvPr>
          <p:cNvSpPr>
            <a:spLocks noChangeArrowheads="1"/>
          </p:cNvSpPr>
          <p:nvPr/>
        </p:nvSpPr>
        <p:spPr bwMode="auto">
          <a:xfrm>
            <a:off x="7923277" y="121742"/>
            <a:ext cx="3971642"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spcBef>
                <a:spcPct val="0"/>
              </a:spcBef>
              <a:buNone/>
            </a:pPr>
            <a:r>
              <a:rPr lang="zh-CN" altLang="en-US" sz="2000" b="1" dirty="0">
                <a:solidFill>
                  <a:schemeClr val="tx1">
                    <a:lumMod val="75000"/>
                    <a:lumOff val="25000"/>
                  </a:schemeClr>
                </a:solidFill>
                <a:latin typeface="Source Han Sans SC Regular" panose="020B0500000000000000" pitchFamily="34" charset="-128"/>
                <a:ea typeface="Source Han Sans SC Regular" panose="020B0500000000000000" pitchFamily="34" charset="-128"/>
                <a:cs typeface="Arial" panose="020B0604020202020204" pitchFamily="34" charset="0"/>
              </a:rPr>
              <a:t>商户后台管理系统</a:t>
            </a:r>
          </a:p>
        </p:txBody>
      </p:sp>
    </p:spTree>
    <p:extLst>
      <p:ext uri="{BB962C8B-B14F-4D97-AF65-F5344CB8AC3E}">
        <p14:creationId xmlns:p14="http://schemas.microsoft.com/office/powerpoint/2010/main" val="2720542753"/>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1426</Words>
  <Application>Microsoft Office PowerPoint</Application>
  <PresentationFormat>宽屏</PresentationFormat>
  <Paragraphs>112</Paragraphs>
  <Slides>27</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27</vt:i4>
      </vt:variant>
    </vt:vector>
  </HeadingPairs>
  <TitlesOfParts>
    <vt:vector size="34" baseType="lpstr">
      <vt:lpstr>Microsoft YaHei Light</vt:lpstr>
      <vt:lpstr>Source Han Sans SC Regular</vt:lpstr>
      <vt:lpstr>等线</vt:lpstr>
      <vt:lpstr>等线 Light</vt:lpstr>
      <vt:lpstr>Microsoft YaHei</vt:lpstr>
      <vt:lpstr>Arial</vt:lpstr>
      <vt:lpstr>Office 主题​​</vt:lpstr>
      <vt:lpstr>PowerPoint 演示文稿</vt:lpstr>
      <vt:lpstr>PowerPoint 演示文稿</vt:lpstr>
      <vt:lpstr>如何花2个月时间辐射3000+居民？</vt:lpstr>
      <vt:lpstr>PowerPoint 演示文稿</vt:lpstr>
      <vt:lpstr>PowerPoint 演示文稿</vt:lpstr>
      <vt:lpstr>如何让你的产品和服务快速传播？</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检测设备</vt:lpstr>
      <vt:lpstr>正确使用脉诊仪及 精准报告解读 </vt:lpstr>
      <vt:lpstr>基本操作与使用规范 </vt:lpstr>
      <vt:lpstr>APP使用技巧 </vt:lpstr>
      <vt:lpstr>APP使用技巧 </vt:lpstr>
      <vt:lpstr>如何确定报告的准确性 </vt:lpstr>
      <vt:lpstr>专业解读-高手篇</vt:lpstr>
      <vt:lpstr>PowerPoint 演示文稿</vt:lpstr>
      <vt:lpstr>专业解读-高手篇</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施 慧敏</dc:creator>
  <cp:lastModifiedBy>朱 珠</cp:lastModifiedBy>
  <cp:revision>9</cp:revision>
  <dcterms:created xsi:type="dcterms:W3CDTF">2021-05-25T08:21:37Z</dcterms:created>
  <dcterms:modified xsi:type="dcterms:W3CDTF">2021-06-03T02:05:58Z</dcterms:modified>
</cp:coreProperties>
</file>